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9"/>
  </p:notesMasterIdLst>
  <p:handoutMasterIdLst>
    <p:handoutMasterId r:id="rId50"/>
  </p:handoutMasterIdLst>
  <p:sldIdLst>
    <p:sldId id="300" r:id="rId2"/>
    <p:sldId id="256" r:id="rId3"/>
    <p:sldId id="260" r:id="rId4"/>
    <p:sldId id="258" r:id="rId5"/>
    <p:sldId id="270" r:id="rId6"/>
    <p:sldId id="301" r:id="rId7"/>
    <p:sldId id="259" r:id="rId8"/>
    <p:sldId id="266" r:id="rId9"/>
    <p:sldId id="261" r:id="rId10"/>
    <p:sldId id="264" r:id="rId11"/>
    <p:sldId id="288" r:id="rId12"/>
    <p:sldId id="295" r:id="rId13"/>
    <p:sldId id="289" r:id="rId14"/>
    <p:sldId id="265" r:id="rId15"/>
    <p:sldId id="271" r:id="rId16"/>
    <p:sldId id="290" r:id="rId17"/>
    <p:sldId id="291" r:id="rId18"/>
    <p:sldId id="298" r:id="rId19"/>
    <p:sldId id="287" r:id="rId20"/>
    <p:sldId id="286" r:id="rId21"/>
    <p:sldId id="285" r:id="rId22"/>
    <p:sldId id="305" r:id="rId23"/>
    <p:sldId id="294" r:id="rId24"/>
    <p:sldId id="315" r:id="rId25"/>
    <p:sldId id="303" r:id="rId26"/>
    <p:sldId id="304" r:id="rId27"/>
    <p:sldId id="306" r:id="rId28"/>
    <p:sldId id="307" r:id="rId29"/>
    <p:sldId id="292" r:id="rId30"/>
    <p:sldId id="308" r:id="rId31"/>
    <p:sldId id="309" r:id="rId32"/>
    <p:sldId id="310" r:id="rId33"/>
    <p:sldId id="311" r:id="rId34"/>
    <p:sldId id="312" r:id="rId35"/>
    <p:sldId id="313" r:id="rId36"/>
    <p:sldId id="293" r:id="rId37"/>
    <p:sldId id="262" r:id="rId38"/>
    <p:sldId id="273" r:id="rId39"/>
    <p:sldId id="316" r:id="rId40"/>
    <p:sldId id="314" r:id="rId41"/>
    <p:sldId id="317" r:id="rId42"/>
    <p:sldId id="257" r:id="rId43"/>
    <p:sldId id="296" r:id="rId44"/>
    <p:sldId id="297" r:id="rId45"/>
    <p:sldId id="267" r:id="rId46"/>
    <p:sldId id="299" r:id="rId47"/>
    <p:sldId id="279" r:id="rId48"/>
  </p:sldIdLst>
  <p:sldSz cx="9144000" cy="5143500" type="screen16x9"/>
  <p:notesSz cx="7010400" cy="9296400"/>
  <p:embeddedFontLst>
    <p:embeddedFont>
      <p:font typeface="Lato Hairline" panose="020B0604020202020204" charset="0"/>
      <p:regular r:id="rId51"/>
      <p:bold r:id="rId52"/>
      <p:italic r:id="rId53"/>
      <p:boldItalic r:id="rId54"/>
    </p:embeddedFont>
    <p:embeddedFont>
      <p:font typeface="Lato Light" panose="020F0302020204030203" charset="0"/>
      <p:regular r:id="rId55"/>
      <p:bold r:id="rId56"/>
      <p:italic r:id="rId57"/>
      <p:boldItalic r:id="rId58"/>
    </p:embeddedFont>
    <p:embeddedFont>
      <p:font typeface="Comic Sans MS" panose="030F0702030302020204" pitchFamily="66" charset="0"/>
      <p:regular r:id="rId59"/>
      <p:bold r:id="rId60"/>
      <p:italic r:id="rId61"/>
      <p:boldItalic r:id="rId62"/>
    </p:embeddedFont>
    <p:embeddedFont>
      <p:font typeface="Raleway" panose="020B0604020202020204" charset="0"/>
      <p:regular r:id="rId63"/>
      <p:bold r:id="rId64"/>
      <p:italic r:id="rId65"/>
      <p:boldItalic r:id="rId66"/>
    </p:embeddedFont>
    <p:embeddedFont>
      <p:font typeface="Brush Script MT" panose="03060802040406070304" pitchFamily="66" charset="0"/>
      <p:italic r:id="rId67"/>
    </p:embeddedFont>
    <p:embeddedFont>
      <p:font typeface="Bookman Old Style" panose="02050604050505020204" pitchFamily="18"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63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3CBFC5-D6F0-4C4C-8227-B4DBEF17E351}">
  <a:tblStyle styleId="{1F3CBFC5-D6F0-4C4C-8227-B4DBEF17E351}"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660"/>
  </p:normalViewPr>
  <p:slideViewPr>
    <p:cSldViewPr snapToGrid="0">
      <p:cViewPr varScale="1">
        <p:scale>
          <a:sx n="111" d="100"/>
          <a:sy n="111" d="100"/>
        </p:scale>
        <p:origin x="7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31C8AB-8906-4978-B730-1863AF9480B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FA271B9-D163-48E4-B411-45889AD27E7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F5BB421-171C-4A3B-B50B-B5CC6122D8E3}" type="datetimeFigureOut">
              <a:rPr lang="en-US" smtClean="0"/>
              <a:t>2/26/2019</a:t>
            </a:fld>
            <a:endParaRPr lang="en-US"/>
          </a:p>
        </p:txBody>
      </p:sp>
      <p:sp>
        <p:nvSpPr>
          <p:cNvPr id="4" name="Footer Placeholder 3">
            <a:extLst>
              <a:ext uri="{FF2B5EF4-FFF2-40B4-BE49-F238E27FC236}">
                <a16:creationId xmlns:a16="http://schemas.microsoft.com/office/drawing/2014/main" id="{57B82BBD-2272-4874-9B68-0B22F3D8F5E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42606D-E3D8-4E87-8007-9713F80A37C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A3AEAFC-00C8-4CEE-BA91-3C4B74DC87CF}" type="slidenum">
              <a:rPr lang="en-US" smtClean="0"/>
              <a:t>‹#›</a:t>
            </a:fld>
            <a:endParaRPr lang="en-US"/>
          </a:p>
        </p:txBody>
      </p:sp>
    </p:spTree>
    <p:extLst>
      <p:ext uri="{BB962C8B-B14F-4D97-AF65-F5344CB8AC3E}">
        <p14:creationId xmlns:p14="http://schemas.microsoft.com/office/powerpoint/2010/main" val="2087793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0868468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4230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92654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251505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24604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7423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575074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58072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2883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05883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533680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25671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68217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51454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856909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38332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290297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673237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841377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908835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90338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45504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092878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78830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082605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780969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412152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3980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Shape 10"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Shape 11"/>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pic>
        <p:nvPicPr>
          <p:cNvPr id="55" name="Shape 55"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Shape 1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Shape 14"/>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Shape 16"/>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Shape 18"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Shape 19"/>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20" name="Shape 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spcBef>
                <a:spcPts val="0"/>
              </a:spcBef>
              <a:buNone/>
              <a:defRPr/>
            </a:lvl1pPr>
            <a:lvl2pPr lvl="1" algn="ctr">
              <a:spcBef>
                <a:spcPts val="0"/>
              </a:spcBef>
              <a:buNone/>
              <a:defRPr/>
            </a:lvl2pPr>
            <a:lvl3pPr lvl="2" algn="ctr">
              <a:spcBef>
                <a:spcPts val="0"/>
              </a:spcBef>
              <a:buNone/>
              <a:defRPr/>
            </a:lvl3pPr>
            <a:lvl4pPr lvl="3" algn="ctr">
              <a:spcBef>
                <a:spcPts val="0"/>
              </a:spcBef>
              <a:buNone/>
              <a:defRPr/>
            </a:lvl4pPr>
            <a:lvl5pPr lvl="4" algn="ctr">
              <a:spcBef>
                <a:spcPts val="0"/>
              </a:spcBef>
              <a:buNone/>
              <a:defRPr/>
            </a:lvl5pPr>
            <a:lvl6pPr lvl="5" algn="ctr">
              <a:spcBef>
                <a:spcPts val="0"/>
              </a:spcBef>
              <a:buNone/>
              <a:defRPr/>
            </a:lvl6pPr>
            <a:lvl7pPr lvl="6" algn="ctr">
              <a:spcBef>
                <a:spcPts val="0"/>
              </a:spcBef>
              <a:buNone/>
              <a:defRPr/>
            </a:lvl7pPr>
            <a:lvl8pPr lvl="7" algn="ctr">
              <a:spcBef>
                <a:spcPts val="0"/>
              </a:spcBef>
              <a:buNone/>
              <a:defRPr/>
            </a:lvl8pPr>
            <a:lvl9pPr lvl="8" algn="ctr">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Shape 22"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Shape 23"/>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Shape 24"/>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Shape 2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Shape 2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Shape 2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Shape 29"/>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Shape 30"/>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Shape 3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Shape 33"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Shape 34"/>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Shape 35"/>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Shape 36"/>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Shape 3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Shape 3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Shape 40"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Shape 41"/>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 name="Shape 4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Shape 48"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Shape 49"/>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spcBef>
                <a:spcPts val="0"/>
              </a:spcBef>
              <a:buNone/>
              <a:defRPr/>
            </a:lvl1pPr>
            <a:lvl2pPr lvl="1" algn="ctr">
              <a:spcBef>
                <a:spcPts val="0"/>
              </a:spcBef>
              <a:buNone/>
              <a:defRPr/>
            </a:lvl2pPr>
            <a:lvl3pPr lvl="2" algn="ctr">
              <a:spcBef>
                <a:spcPts val="0"/>
              </a:spcBef>
              <a:buNone/>
              <a:defRPr/>
            </a:lvl3pPr>
            <a:lvl4pPr lvl="3" algn="ctr">
              <a:spcBef>
                <a:spcPts val="0"/>
              </a:spcBef>
              <a:buNone/>
              <a:defRPr/>
            </a:lvl4pPr>
            <a:lvl5pPr lvl="4" algn="ctr">
              <a:spcBef>
                <a:spcPts val="0"/>
              </a:spcBef>
              <a:buNone/>
              <a:defRPr/>
            </a:lvl5pPr>
            <a:lvl6pPr lvl="5" algn="ctr">
              <a:spcBef>
                <a:spcPts val="0"/>
              </a:spcBef>
              <a:buNone/>
              <a:defRPr/>
            </a:lvl6pPr>
            <a:lvl7pPr lvl="6" algn="ctr">
              <a:spcBef>
                <a:spcPts val="0"/>
              </a:spcBef>
              <a:buNone/>
              <a:defRPr/>
            </a:lvl7pPr>
            <a:lvl8pPr lvl="7" algn="ctr">
              <a:spcBef>
                <a:spcPts val="0"/>
              </a:spcBef>
              <a:buNone/>
              <a:defRPr/>
            </a:lvl8pPr>
            <a:lvl9pPr lvl="8" algn="ctr">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Shape 5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Shape 52"/>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spcBef>
                <a:spcPts val="0"/>
              </a:spcBef>
              <a:buNone/>
              <a:defRPr>
                <a:solidFill>
                  <a:srgbClr val="999999"/>
                </a:solidFill>
              </a:defRPr>
            </a:lvl1pPr>
            <a:lvl2pPr lvl="1" algn="ctr" rtl="0">
              <a:spcBef>
                <a:spcPts val="0"/>
              </a:spcBef>
              <a:buNone/>
              <a:defRPr>
                <a:solidFill>
                  <a:srgbClr val="999999"/>
                </a:solidFill>
              </a:defRPr>
            </a:lvl2pPr>
            <a:lvl3pPr lvl="2" algn="ctr" rtl="0">
              <a:spcBef>
                <a:spcPts val="0"/>
              </a:spcBef>
              <a:buNone/>
              <a:defRPr>
                <a:solidFill>
                  <a:srgbClr val="999999"/>
                </a:solidFill>
              </a:defRPr>
            </a:lvl3pPr>
            <a:lvl4pPr lvl="3" algn="ctr" rtl="0">
              <a:spcBef>
                <a:spcPts val="0"/>
              </a:spcBef>
              <a:buNone/>
              <a:defRPr>
                <a:solidFill>
                  <a:srgbClr val="999999"/>
                </a:solidFill>
              </a:defRPr>
            </a:lvl4pPr>
            <a:lvl5pPr lvl="4" algn="ctr" rtl="0">
              <a:spcBef>
                <a:spcPts val="0"/>
              </a:spcBef>
              <a:buNone/>
              <a:defRPr>
                <a:solidFill>
                  <a:srgbClr val="999999"/>
                </a:solidFill>
              </a:defRPr>
            </a:lvl5pPr>
            <a:lvl6pPr lvl="5" algn="ctr" rtl="0">
              <a:spcBef>
                <a:spcPts val="0"/>
              </a:spcBef>
              <a:buNone/>
              <a:defRPr>
                <a:solidFill>
                  <a:srgbClr val="999999"/>
                </a:solidFill>
              </a:defRPr>
            </a:lvl6pPr>
            <a:lvl7pPr lvl="6" algn="ctr" rtl="0">
              <a:spcBef>
                <a:spcPts val="0"/>
              </a:spcBef>
              <a:buNone/>
              <a:defRPr>
                <a:solidFill>
                  <a:srgbClr val="999999"/>
                </a:solidFill>
              </a:defRPr>
            </a:lvl7pPr>
            <a:lvl8pPr lvl="7" algn="ctr" rtl="0">
              <a:spcBef>
                <a:spcPts val="0"/>
              </a:spcBef>
              <a:buNone/>
              <a:defRPr>
                <a:solidFill>
                  <a:srgbClr val="999999"/>
                </a:solidFill>
              </a:defRPr>
            </a:lvl8pPr>
            <a:lvl9pPr lvl="8" algn="ctr" rtl="0">
              <a:spcBef>
                <a:spcPts val="0"/>
              </a:spcBef>
              <a:buNone/>
              <a:defRPr>
                <a:solidFill>
                  <a:srgbClr val="999999"/>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Shape 7"/>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8" name="Shape 8"/>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800">
                <a:solidFill>
                  <a:srgbClr val="FFFFFF"/>
                </a:solidFill>
                <a:latin typeface="Lato Light"/>
                <a:ea typeface="Lato Light"/>
                <a:cs typeface="Lato Light"/>
                <a:sym typeface="Lato Light"/>
              </a:defRPr>
            </a:lvl1pPr>
            <a:lvl2pPr lvl="1" algn="r">
              <a:spcBef>
                <a:spcPts val="0"/>
              </a:spcBef>
              <a:buNone/>
              <a:defRPr sz="1800">
                <a:solidFill>
                  <a:srgbClr val="FFFFFF"/>
                </a:solidFill>
                <a:latin typeface="Lato Light"/>
                <a:ea typeface="Lato Light"/>
                <a:cs typeface="Lato Light"/>
                <a:sym typeface="Lato Light"/>
              </a:defRPr>
            </a:lvl2pPr>
            <a:lvl3pPr lvl="2" algn="r">
              <a:spcBef>
                <a:spcPts val="0"/>
              </a:spcBef>
              <a:buNone/>
              <a:defRPr sz="1800">
                <a:solidFill>
                  <a:srgbClr val="FFFFFF"/>
                </a:solidFill>
                <a:latin typeface="Lato Light"/>
                <a:ea typeface="Lato Light"/>
                <a:cs typeface="Lato Light"/>
                <a:sym typeface="Lato Light"/>
              </a:defRPr>
            </a:lvl3pPr>
            <a:lvl4pPr lvl="3" algn="r">
              <a:spcBef>
                <a:spcPts val="0"/>
              </a:spcBef>
              <a:buNone/>
              <a:defRPr sz="1800">
                <a:solidFill>
                  <a:srgbClr val="FFFFFF"/>
                </a:solidFill>
                <a:latin typeface="Lato Light"/>
                <a:ea typeface="Lato Light"/>
                <a:cs typeface="Lato Light"/>
                <a:sym typeface="Lato Light"/>
              </a:defRPr>
            </a:lvl4pPr>
            <a:lvl5pPr lvl="4" algn="r">
              <a:spcBef>
                <a:spcPts val="0"/>
              </a:spcBef>
              <a:buNone/>
              <a:defRPr sz="1800">
                <a:solidFill>
                  <a:srgbClr val="FFFFFF"/>
                </a:solidFill>
                <a:latin typeface="Lato Light"/>
                <a:ea typeface="Lato Light"/>
                <a:cs typeface="Lato Light"/>
                <a:sym typeface="Lato Light"/>
              </a:defRPr>
            </a:lvl5pPr>
            <a:lvl6pPr lvl="5" algn="r">
              <a:spcBef>
                <a:spcPts val="0"/>
              </a:spcBef>
              <a:buNone/>
              <a:defRPr sz="1800">
                <a:solidFill>
                  <a:srgbClr val="FFFFFF"/>
                </a:solidFill>
                <a:latin typeface="Lato Light"/>
                <a:ea typeface="Lato Light"/>
                <a:cs typeface="Lato Light"/>
                <a:sym typeface="Lato Light"/>
              </a:defRPr>
            </a:lvl6pPr>
            <a:lvl7pPr lvl="6" algn="r">
              <a:spcBef>
                <a:spcPts val="0"/>
              </a:spcBef>
              <a:buNone/>
              <a:defRPr sz="1800">
                <a:solidFill>
                  <a:srgbClr val="FFFFFF"/>
                </a:solidFill>
                <a:latin typeface="Lato Light"/>
                <a:ea typeface="Lato Light"/>
                <a:cs typeface="Lato Light"/>
                <a:sym typeface="Lato Light"/>
              </a:defRPr>
            </a:lvl7pPr>
            <a:lvl8pPr lvl="7" algn="r">
              <a:spcBef>
                <a:spcPts val="0"/>
              </a:spcBef>
              <a:buNone/>
              <a:defRPr sz="1800">
                <a:solidFill>
                  <a:srgbClr val="FFFFFF"/>
                </a:solidFill>
                <a:latin typeface="Lato Light"/>
                <a:ea typeface="Lato Light"/>
                <a:cs typeface="Lato Light"/>
                <a:sym typeface="Lato Light"/>
              </a:defRPr>
            </a:lvl8pPr>
            <a:lvl9pPr lvl="8" algn="r">
              <a:spcBef>
                <a:spcPts val="0"/>
              </a:spcBef>
              <a:buNone/>
              <a:defRPr sz="1800">
                <a:solidFill>
                  <a:srgbClr val="FFFFFF"/>
                </a:solidFill>
                <a:latin typeface="Lato Light"/>
                <a:ea typeface="Lato Light"/>
                <a:cs typeface="Lato Light"/>
                <a:sym typeface="Lato Ligh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commons.wikimedia.org/wiki/File:The_Oprah_Winfrey_Show_logo.pn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www.flickr.com/photos/playingwithpsp/2558160805/" TargetMode="External"/><Relationship Id="rId4" Type="http://schemas.openxmlformats.org/officeDocument/2006/relationships/image" Target="../media/image1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hyperlink" Target="http://www.flickr.com/photos/playingwithpsp/2558160805/"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074" name="Picture 2" descr="FLESFESTlogo">
            <a:extLst>
              <a:ext uri="{FF2B5EF4-FFF2-40B4-BE49-F238E27FC236}">
                <a16:creationId xmlns:a16="http://schemas.microsoft.com/office/drawing/2014/main" id="{008896C5-756F-4D28-8E67-D199D2E10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524" y="0"/>
            <a:ext cx="1684246" cy="1403787"/>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descr="FLESFESTlogo">
            <a:extLst>
              <a:ext uri="{FF2B5EF4-FFF2-40B4-BE49-F238E27FC236}">
                <a16:creationId xmlns:a16="http://schemas.microsoft.com/office/drawing/2014/main" id="{0C3D52AB-9FF5-40DE-B207-1158E3732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600000">
            <a:off x="0" y="0"/>
            <a:ext cx="1684244" cy="12957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F779910-EA00-49EF-833C-88472BFF8C61}"/>
              </a:ext>
            </a:extLst>
          </p:cNvPr>
          <p:cNvSpPr>
            <a:spLocks noChangeArrowheads="1"/>
          </p:cNvSpPr>
          <p:nvPr/>
        </p:nvSpPr>
        <p:spPr bwMode="auto">
          <a:xfrm>
            <a:off x="959223" y="88750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E457EEB7-5849-4F58-BD75-514C951E9538}"/>
              </a:ext>
            </a:extLst>
          </p:cNvPr>
          <p:cNvSpPr>
            <a:spLocks noChangeArrowheads="1"/>
          </p:cNvSpPr>
          <p:nvPr/>
        </p:nvSpPr>
        <p:spPr bwMode="auto">
          <a:xfrm>
            <a:off x="1865745" y="133635"/>
            <a:ext cx="5454778" cy="830997"/>
          </a:xfrm>
          <a:prstGeom prst="rect">
            <a:avLst/>
          </a:prstGeom>
          <a:solidFill>
            <a:schemeClr val="bg1">
              <a:alpha val="57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0" algn="l"/>
              </a:tabLst>
            </a:pPr>
            <a:r>
              <a:rPr kumimoji="0" lang="en-US" altLang="en-US" sz="4800"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FLESFEST</a:t>
            </a:r>
            <a:r>
              <a:rPr kumimoji="0" lang="en-US" altLang="en-US" sz="48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en-US" altLang="en-US" sz="4800"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2018</a:t>
            </a:r>
            <a:endParaRPr kumimoji="0" lang="en-US" altLang="en-US" sz="2800" b="0" i="0" u="none" strike="noStrike" cap="none" normalizeH="0" baseline="0" dirty="0">
              <a:ln>
                <a:noFill/>
              </a:ln>
              <a:solidFill>
                <a:schemeClr val="tx1"/>
              </a:solidFill>
              <a:effectLst/>
              <a:latin typeface="Bookman Old Style" panose="02050604050505020204" pitchFamily="18" charset="0"/>
            </a:endParaRPr>
          </a:p>
        </p:txBody>
      </p:sp>
      <p:pic>
        <p:nvPicPr>
          <p:cNvPr id="3078" name="Picture 1" descr="https://s-media-cache-ak0.pinimg.com/736x/6f/a4/7f/6fa47f12ca68f4a1a30b6ca791072ee5--pirate-illustration-pirate-maps.jpg">
            <a:extLst>
              <a:ext uri="{FF2B5EF4-FFF2-40B4-BE49-F238E27FC236}">
                <a16:creationId xmlns:a16="http://schemas.microsoft.com/office/drawing/2014/main" id="{99180EF7-2E38-49EC-8F7D-D6E97B0100F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3972" y="1010812"/>
            <a:ext cx="6781684" cy="2993103"/>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5">
            <a:extLst>
              <a:ext uri="{FF2B5EF4-FFF2-40B4-BE49-F238E27FC236}">
                <a16:creationId xmlns:a16="http://schemas.microsoft.com/office/drawing/2014/main" id="{A44E5E15-866D-4F75-9C9E-09B3F5C42754}"/>
              </a:ext>
            </a:extLst>
          </p:cNvPr>
          <p:cNvSpPr>
            <a:spLocks noChangeArrowheads="1" noChangeShapeType="1" noTextEdit="1"/>
          </p:cNvSpPr>
          <p:nvPr/>
        </p:nvSpPr>
        <p:spPr bwMode="auto">
          <a:xfrm>
            <a:off x="105210" y="2102209"/>
            <a:ext cx="1594279" cy="1222879"/>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rtl="0">
              <a:buNone/>
            </a:pPr>
            <a:r>
              <a:rPr lang="en-US" sz="1600" kern="10" spc="0" dirty="0">
                <a:ln w="9525">
                  <a:solidFill>
                    <a:srgbClr val="CC3300"/>
                  </a:solidFill>
                  <a:round/>
                  <a:headEnd/>
                  <a:tailEnd/>
                </a:ln>
                <a:solidFill>
                  <a:srgbClr val="000000"/>
                </a:solidFill>
                <a:effectLst/>
                <a:latin typeface="Comic Sans MS" panose="030F0702030302020204" pitchFamily="66" charset="0"/>
              </a:rPr>
              <a:t> 30th</a:t>
            </a:r>
          </a:p>
          <a:p>
            <a:pPr algn="ctr" rtl="0">
              <a:buNone/>
            </a:pPr>
            <a:r>
              <a:rPr lang="en-US" sz="1600" kern="10" spc="0" dirty="0">
                <a:ln w="9525">
                  <a:solidFill>
                    <a:srgbClr val="CC3300"/>
                  </a:solidFill>
                  <a:round/>
                  <a:headEnd/>
                  <a:tailEnd/>
                </a:ln>
                <a:solidFill>
                  <a:srgbClr val="000000"/>
                </a:solidFill>
                <a:effectLst/>
                <a:latin typeface="Comic Sans MS" panose="030F0702030302020204" pitchFamily="66" charset="0"/>
              </a:rPr>
              <a:t>ANNIVERSARY!</a:t>
            </a:r>
          </a:p>
        </p:txBody>
      </p:sp>
      <p:sp>
        <p:nvSpPr>
          <p:cNvPr id="10" name="Rectangle 9">
            <a:extLst>
              <a:ext uri="{FF2B5EF4-FFF2-40B4-BE49-F238E27FC236}">
                <a16:creationId xmlns:a16="http://schemas.microsoft.com/office/drawing/2014/main" id="{31655C01-A92C-41AC-B388-3E6B268A7B0B}"/>
              </a:ext>
            </a:extLst>
          </p:cNvPr>
          <p:cNvSpPr/>
          <p:nvPr/>
        </p:nvSpPr>
        <p:spPr>
          <a:xfrm>
            <a:off x="2998807" y="1515782"/>
            <a:ext cx="2901756" cy="646331"/>
          </a:xfrm>
          <a:prstGeom prst="rect">
            <a:avLst/>
          </a:prstGeom>
        </p:spPr>
        <p:txBody>
          <a:bodyPr wrap="none">
            <a:spAutoFit/>
          </a:bodyPr>
          <a:lstStyle/>
          <a:p>
            <a:r>
              <a:rPr lang="en-US" altLang="en-US" sz="2800" b="1" dirty="0">
                <a:solidFill>
                  <a:schemeClr val="tx1"/>
                </a:solidFill>
                <a:latin typeface="Comic Sans MS" panose="030F0702030302020204" pitchFamily="66" charset="0"/>
                <a:ea typeface="Times New Roman" panose="02020603050405020304" pitchFamily="18" charset="0"/>
                <a:cs typeface="Times New Roman" panose="02020603050405020304" pitchFamily="18" charset="0"/>
              </a:rPr>
              <a:t> </a:t>
            </a:r>
            <a:r>
              <a:rPr lang="en-US" altLang="en-US" sz="2800" b="1" u="sng" dirty="0">
                <a:solidFill>
                  <a:srgbClr val="C00000"/>
                </a:solidFill>
                <a:latin typeface="Comic Sans MS" panose="030F0702030302020204" pitchFamily="66" charset="0"/>
                <a:ea typeface="Times New Roman" panose="02020603050405020304" pitchFamily="18" charset="0"/>
                <a:cs typeface="Times New Roman" panose="02020603050405020304" pitchFamily="18" charset="0"/>
              </a:rPr>
              <a:t>FLES</a:t>
            </a:r>
            <a:r>
              <a:rPr lang="en-US" altLang="en-US" sz="3600" b="1" u="sng" dirty="0">
                <a:solidFill>
                  <a:srgbClr val="C00000"/>
                </a:solidFill>
                <a:latin typeface="Comic Sans MS" panose="030F0702030302020204" pitchFamily="66" charset="0"/>
                <a:ea typeface="Times New Roman" panose="02020603050405020304" pitchFamily="18" charset="0"/>
                <a:cs typeface="Times New Roman" panose="02020603050405020304" pitchFamily="18" charset="0"/>
              </a:rPr>
              <a:t>QUEST</a:t>
            </a:r>
            <a:endParaRPr lang="en-US" sz="2800" dirty="0"/>
          </a:p>
        </p:txBody>
      </p:sp>
      <p:sp>
        <p:nvSpPr>
          <p:cNvPr id="11" name="Rectangle 10">
            <a:extLst>
              <a:ext uri="{FF2B5EF4-FFF2-40B4-BE49-F238E27FC236}">
                <a16:creationId xmlns:a16="http://schemas.microsoft.com/office/drawing/2014/main" id="{68EF2FFD-B1E2-4103-910D-35FC15DC3D7B}"/>
              </a:ext>
            </a:extLst>
          </p:cNvPr>
          <p:cNvSpPr/>
          <p:nvPr/>
        </p:nvSpPr>
        <p:spPr>
          <a:xfrm>
            <a:off x="2335360" y="2205774"/>
            <a:ext cx="4572000" cy="1323439"/>
          </a:xfrm>
          <a:prstGeom prst="rect">
            <a:avLst/>
          </a:prstGeom>
        </p:spPr>
        <p:txBody>
          <a:bodyPr>
            <a:spAutoFit/>
          </a:bodyPr>
          <a:lstStyle/>
          <a:p>
            <a:pPr lvl="0" algn="ctr" eaLnBrk="0" fontAlgn="base" hangingPunct="0">
              <a:spcBef>
                <a:spcPct val="0"/>
              </a:spcBef>
              <a:spcAft>
                <a:spcPct val="0"/>
              </a:spcAft>
              <a:buClrTx/>
              <a:tabLst>
                <a:tab pos="2286000" algn="l"/>
              </a:tabLst>
            </a:pPr>
            <a:r>
              <a:rPr lang="en-US" altLang="en-US" sz="2400" b="1" dirty="0">
                <a:solidFill>
                  <a:schemeClr val="tx1"/>
                </a:solidFill>
                <a:latin typeface="Comic Sans MS" panose="030F0702030302020204" pitchFamily="66" charset="0"/>
                <a:ea typeface="Times New Roman" panose="02020603050405020304" pitchFamily="18" charset="0"/>
                <a:cs typeface="Times New Roman" panose="02020603050405020304" pitchFamily="18" charset="0"/>
              </a:rPr>
              <a:t>Celebrating Our Progress;</a:t>
            </a:r>
            <a:endParaRPr lang="en-US" altLang="en-US" sz="600" dirty="0">
              <a:solidFill>
                <a:schemeClr val="tx1"/>
              </a:solidFill>
            </a:endParaRPr>
          </a:p>
          <a:p>
            <a:pPr lvl="0" algn="ctr" eaLnBrk="0" fontAlgn="base" hangingPunct="0">
              <a:spcBef>
                <a:spcPct val="0"/>
              </a:spcBef>
              <a:spcAft>
                <a:spcPct val="0"/>
              </a:spcAft>
              <a:buClrTx/>
              <a:tabLst>
                <a:tab pos="2286000" algn="l"/>
              </a:tabLst>
            </a:pPr>
            <a:r>
              <a:rPr lang="en-US" altLang="en-US" sz="2400" b="1" dirty="0">
                <a:solidFill>
                  <a:schemeClr val="tx1"/>
                </a:solidFill>
                <a:latin typeface="Comic Sans MS" panose="030F0702030302020204" pitchFamily="66" charset="0"/>
                <a:ea typeface="Times New Roman" panose="02020603050405020304" pitchFamily="18" charset="0"/>
                <a:cs typeface="Times New Roman" panose="02020603050405020304" pitchFamily="18" charset="0"/>
              </a:rPr>
              <a:t>   Charting Our Future </a:t>
            </a:r>
            <a:endParaRPr lang="en-US" altLang="en-US" sz="600" dirty="0">
              <a:solidFill>
                <a:schemeClr val="tx1"/>
              </a:solidFill>
            </a:endParaRPr>
          </a:p>
          <a:p>
            <a:pPr lvl="0" algn="ctr" eaLnBrk="0" fontAlgn="base" hangingPunct="0">
              <a:spcBef>
                <a:spcPct val="0"/>
              </a:spcBef>
              <a:spcAft>
                <a:spcPct val="0"/>
              </a:spcAft>
              <a:buClrTx/>
              <a:tabLst>
                <a:tab pos="2286000" algn="l"/>
              </a:tabLst>
            </a:pPr>
            <a:r>
              <a:rPr lang="en-US" altLang="en-US" sz="3200" b="1" dirty="0">
                <a:solidFill>
                  <a:schemeClr val="tx1"/>
                </a:solidFill>
                <a:latin typeface="Comic Sans MS" panose="030F0702030302020204" pitchFamily="66" charset="0"/>
                <a:ea typeface="Times New Roman" panose="02020603050405020304" pitchFamily="18" charset="0"/>
                <a:cs typeface="Times New Roman" panose="02020603050405020304" pitchFamily="18" charset="0"/>
              </a:rPr>
              <a:t>Together!</a:t>
            </a:r>
            <a:endParaRPr lang="en-US" altLang="en-US" sz="1600" dirty="0">
              <a:solidFill>
                <a:schemeClr val="tx1"/>
              </a:solidFill>
              <a:latin typeface="Arial" panose="020B0604020202020204" pitchFamily="34" charset="0"/>
            </a:endParaRPr>
          </a:p>
        </p:txBody>
      </p:sp>
      <p:sp>
        <p:nvSpPr>
          <p:cNvPr id="15" name="Rectangle 14">
            <a:extLst>
              <a:ext uri="{FF2B5EF4-FFF2-40B4-BE49-F238E27FC236}">
                <a16:creationId xmlns:a16="http://schemas.microsoft.com/office/drawing/2014/main" id="{437AEB7C-DAA6-4EAF-9C3B-442F85AF6226}"/>
              </a:ext>
            </a:extLst>
          </p:cNvPr>
          <p:cNvSpPr>
            <a:spLocks noChangeArrowheads="1"/>
          </p:cNvSpPr>
          <p:nvPr/>
        </p:nvSpPr>
        <p:spPr bwMode="auto">
          <a:xfrm>
            <a:off x="172218" y="4250818"/>
            <a:ext cx="4295823" cy="646331"/>
          </a:xfrm>
          <a:prstGeom prst="rect">
            <a:avLst/>
          </a:prstGeom>
          <a:solidFill>
            <a:schemeClr val="bg1">
              <a:alpha val="57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0" algn="l"/>
              </a:tabLst>
            </a:pPr>
            <a:r>
              <a:rPr kumimoji="0" lang="en-US" altLang="en-US" sz="3600"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To access Wi-fi:</a:t>
            </a:r>
            <a:endParaRPr kumimoji="0" lang="en-US" altLang="en-US" sz="1800" b="0" i="0" u="none" strike="noStrike" cap="none" normalizeH="0" baseline="0" dirty="0">
              <a:ln>
                <a:noFill/>
              </a:ln>
              <a:solidFill>
                <a:schemeClr val="tx1"/>
              </a:solidFill>
              <a:effectLst/>
              <a:latin typeface="Bookman Old Style" panose="02050604050505020204" pitchFamily="18" charset="0"/>
            </a:endParaRPr>
          </a:p>
        </p:txBody>
      </p:sp>
      <p:sp>
        <p:nvSpPr>
          <p:cNvPr id="17" name="Rectangle 16">
            <a:extLst>
              <a:ext uri="{FF2B5EF4-FFF2-40B4-BE49-F238E27FC236}">
                <a16:creationId xmlns:a16="http://schemas.microsoft.com/office/drawing/2014/main" id="{D146677A-F3C2-4F28-AB7F-84DA13BBEF09}"/>
              </a:ext>
            </a:extLst>
          </p:cNvPr>
          <p:cNvSpPr>
            <a:spLocks noChangeArrowheads="1"/>
          </p:cNvSpPr>
          <p:nvPr/>
        </p:nvSpPr>
        <p:spPr bwMode="auto">
          <a:xfrm>
            <a:off x="4477277" y="4044713"/>
            <a:ext cx="4295823" cy="1015663"/>
          </a:xfrm>
          <a:prstGeom prst="rect">
            <a:avLst/>
          </a:prstGeom>
          <a:solidFill>
            <a:schemeClr val="bg1">
              <a:alpha val="57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0" algn="l"/>
              </a:tabLst>
              <a:defRPr>
                <a:solidFill>
                  <a:schemeClr val="tx1"/>
                </a:solidFill>
                <a:latin typeface="Arial" panose="020B0604020202020204" pitchFamily="34" charset="0"/>
              </a:defRPr>
            </a:lvl9pPr>
          </a:lstStyle>
          <a:p>
            <a:pPr lvl="0" algn="ctr">
              <a:buClrTx/>
            </a:pPr>
            <a:r>
              <a:rPr lang="en-US" altLang="en-US" sz="2000" b="1" dirty="0">
                <a:latin typeface="Bookman Old Style" panose="02050604050505020204" pitchFamily="18" charset="0"/>
                <a:ea typeface="Times New Roman" panose="02020603050405020304" pitchFamily="18" charset="0"/>
                <a:cs typeface="Times New Roman" panose="02020603050405020304" pitchFamily="18" charset="0"/>
              </a:rPr>
              <a:t>Network:    </a:t>
            </a:r>
            <a:r>
              <a:rPr lang="en-US" altLang="en-US" sz="2000" b="1" dirty="0" err="1">
                <a:latin typeface="Bookman Old Style" panose="02050604050505020204" pitchFamily="18" charset="0"/>
                <a:ea typeface="Times New Roman" panose="02020603050405020304" pitchFamily="18" charset="0"/>
                <a:cs typeface="Times New Roman" panose="02020603050405020304" pitchFamily="18" charset="0"/>
              </a:rPr>
              <a:t>AlvernoGUEST</a:t>
            </a:r>
            <a:endParaRPr lang="en-US" altLang="en-US" sz="2000" b="1" dirty="0">
              <a:latin typeface="Bookman Old Style" panose="02050604050505020204" pitchFamily="18" charset="0"/>
              <a:ea typeface="Times New Roman" panose="02020603050405020304" pitchFamily="18" charset="0"/>
              <a:cs typeface="Times New Roman" panose="02020603050405020304" pitchFamily="18" charset="0"/>
            </a:endParaRPr>
          </a:p>
          <a:p>
            <a:pPr lvl="0" algn="ctr">
              <a:buClrTx/>
            </a:pPr>
            <a:r>
              <a:rPr lang="en-US" altLang="en-US" sz="2000" b="1" dirty="0" err="1">
                <a:latin typeface="Bookman Old Style" panose="02050604050505020204" pitchFamily="18" charset="0"/>
                <a:ea typeface="Times New Roman" panose="02020603050405020304" pitchFamily="18" charset="0"/>
                <a:cs typeface="Times New Roman" panose="02020603050405020304" pitchFamily="18" charset="0"/>
              </a:rPr>
              <a:t>UserID</a:t>
            </a:r>
            <a:r>
              <a:rPr lang="en-US" altLang="en-US" sz="2000" b="1" dirty="0">
                <a:latin typeface="Bookman Old Style" panose="02050604050505020204" pitchFamily="18" charset="0"/>
                <a:ea typeface="Times New Roman" panose="02020603050405020304" pitchFamily="18" charset="0"/>
                <a:cs typeface="Times New Roman" panose="02020603050405020304" pitchFamily="18" charset="0"/>
              </a:rPr>
              <a:t>:       </a:t>
            </a:r>
            <a:r>
              <a:rPr lang="en-US" altLang="en-US" sz="2000" b="1" dirty="0" err="1">
                <a:latin typeface="Bookman Old Style" panose="02050604050505020204" pitchFamily="18" charset="0"/>
                <a:ea typeface="Times New Roman" panose="02020603050405020304" pitchFamily="18" charset="0"/>
                <a:cs typeface="Times New Roman" panose="02020603050405020304" pitchFamily="18" charset="0"/>
              </a:rPr>
              <a:t>eventguest</a:t>
            </a:r>
            <a:endParaRPr lang="en-US" altLang="en-US" sz="2000" b="1" dirty="0">
              <a:latin typeface="Bookman Old Style" panose="02050604050505020204" pitchFamily="18" charset="0"/>
              <a:ea typeface="Times New Roman" panose="02020603050405020304" pitchFamily="18" charset="0"/>
              <a:cs typeface="Times New Roman" panose="02020603050405020304" pitchFamily="18" charset="0"/>
            </a:endParaRPr>
          </a:p>
          <a:p>
            <a:pPr lvl="0" algn="ctr">
              <a:buClrTx/>
            </a:pPr>
            <a:r>
              <a:rPr lang="en-US" altLang="en-US" sz="2000" b="1" dirty="0">
                <a:latin typeface="Bookman Old Style" panose="02050604050505020204" pitchFamily="18" charset="0"/>
                <a:ea typeface="Times New Roman" panose="02020603050405020304" pitchFamily="18" charset="0"/>
                <a:cs typeface="Times New Roman" panose="02020603050405020304" pitchFamily="18" charset="0"/>
              </a:rPr>
              <a:t>Password:  alverno18</a:t>
            </a:r>
            <a:endParaRPr kumimoji="0" lang="en-US" altLang="en-US" sz="1100" b="0" i="0" u="none" strike="noStrike" cap="none" normalizeH="0" baseline="0" dirty="0">
              <a:ln>
                <a:noFill/>
              </a:ln>
              <a:solidFill>
                <a:schemeClr val="tx1"/>
              </a:solidFill>
              <a:effectLst/>
              <a:latin typeface="Bookman Old Style" panose="02050604050505020204" pitchFamily="18" charset="0"/>
            </a:endParaRPr>
          </a:p>
        </p:txBody>
      </p:sp>
    </p:spTree>
    <p:extLst>
      <p:ext uri="{BB962C8B-B14F-4D97-AF65-F5344CB8AC3E}">
        <p14:creationId xmlns:p14="http://schemas.microsoft.com/office/powerpoint/2010/main" val="90036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Let’s Celebrate</a:t>
            </a:r>
            <a:endParaRPr dirty="0"/>
          </a:p>
        </p:txBody>
      </p:sp>
      <p:sp>
        <p:nvSpPr>
          <p:cNvPr id="121" name="Shape 121"/>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Alone</a:t>
            </a:r>
            <a:endParaRPr b="1" dirty="0"/>
          </a:p>
          <a:p>
            <a:pPr marL="0" lvl="0" indent="0">
              <a:spcBef>
                <a:spcPts val="600"/>
              </a:spcBef>
              <a:spcAft>
                <a:spcPts val="0"/>
              </a:spcAft>
              <a:buNone/>
            </a:pPr>
            <a:r>
              <a:rPr lang="en-US" dirty="0"/>
              <a:t>On your hand out, think about everything that has happened in the last week. Write down one celebration, no matter how small you may think it is, and wait for next instructions.</a:t>
            </a:r>
            <a:endParaRPr dirty="0"/>
          </a:p>
        </p:txBody>
      </p:sp>
      <p:sp>
        <p:nvSpPr>
          <p:cNvPr id="122" name="Shape 122"/>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With one partner</a:t>
            </a:r>
            <a:endParaRPr b="1" dirty="0"/>
          </a:p>
          <a:p>
            <a:pPr marL="0" lvl="0" indent="0">
              <a:spcBef>
                <a:spcPts val="600"/>
              </a:spcBef>
              <a:spcAft>
                <a:spcPts val="0"/>
              </a:spcAft>
              <a:buNone/>
            </a:pPr>
            <a:r>
              <a:rPr lang="en-US" dirty="0"/>
              <a:t>Find one other person you do not know yet. In this group of 2, share your name, what and where you teach, and your celebration.</a:t>
            </a:r>
            <a:endParaRPr dirty="0"/>
          </a:p>
        </p:txBody>
      </p:sp>
      <p:sp>
        <p:nvSpPr>
          <p:cNvPr id="123" name="Shape 123"/>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Two pairs together</a:t>
            </a:r>
            <a:endParaRPr b="1" dirty="0"/>
          </a:p>
          <a:p>
            <a:pPr marL="0" lvl="0" indent="0" rtl="0">
              <a:spcBef>
                <a:spcPts val="600"/>
              </a:spcBef>
              <a:spcAft>
                <a:spcPts val="0"/>
              </a:spcAft>
              <a:buNone/>
            </a:pPr>
            <a:r>
              <a:rPr lang="en-US" dirty="0"/>
              <a:t>As a pair, find another group and join together. Take turns introducing each other. You must share your partner’s information with the other group.</a:t>
            </a:r>
            <a:endParaRPr dirty="0"/>
          </a:p>
          <a:p>
            <a:pPr marL="0" lvl="0" indent="0">
              <a:spcBef>
                <a:spcPts val="60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Effect transition="in" filter="wipe(up)">
                                      <p:cBhvr>
                                        <p:cTn id="7" dur="500"/>
                                        <p:tgtEl>
                                          <p:spTgt spid="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1">
                                            <p:txEl>
                                              <p:pRg st="1" end="1"/>
                                            </p:txEl>
                                          </p:spTgt>
                                        </p:tgtEl>
                                        <p:attrNameLst>
                                          <p:attrName>style.visibility</p:attrName>
                                        </p:attrNameLst>
                                      </p:cBhvr>
                                      <p:to>
                                        <p:strVal val="visible"/>
                                      </p:to>
                                    </p:set>
                                    <p:animEffect transition="in" filter="wipe(up)">
                                      <p:cBhvr>
                                        <p:cTn id="12" dur="500"/>
                                        <p:tgtEl>
                                          <p:spTgt spid="1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2">
                                            <p:txEl>
                                              <p:pRg st="0" end="0"/>
                                            </p:txEl>
                                          </p:spTgt>
                                        </p:tgtEl>
                                        <p:attrNameLst>
                                          <p:attrName>style.visibility</p:attrName>
                                        </p:attrNameLst>
                                      </p:cBhvr>
                                      <p:to>
                                        <p:strVal val="visible"/>
                                      </p:to>
                                    </p:set>
                                    <p:animEffect transition="in" filter="wipe(up)">
                                      <p:cBhvr>
                                        <p:cTn id="17" dur="500"/>
                                        <p:tgtEl>
                                          <p:spTgt spid="1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2">
                                            <p:txEl>
                                              <p:pRg st="1" end="1"/>
                                            </p:txEl>
                                          </p:spTgt>
                                        </p:tgtEl>
                                        <p:attrNameLst>
                                          <p:attrName>style.visibility</p:attrName>
                                        </p:attrNameLst>
                                      </p:cBhvr>
                                      <p:to>
                                        <p:strVal val="visible"/>
                                      </p:to>
                                    </p:set>
                                    <p:animEffect transition="in" filter="wipe(up)">
                                      <p:cBhvr>
                                        <p:cTn id="22" dur="500"/>
                                        <p:tgtEl>
                                          <p:spTgt spid="1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3">
                                            <p:txEl>
                                              <p:pRg st="0" end="0"/>
                                            </p:txEl>
                                          </p:spTgt>
                                        </p:tgtEl>
                                        <p:attrNameLst>
                                          <p:attrName>style.visibility</p:attrName>
                                        </p:attrNameLst>
                                      </p:cBhvr>
                                      <p:to>
                                        <p:strVal val="visible"/>
                                      </p:to>
                                    </p:set>
                                    <p:animEffect transition="in" filter="wipe(up)">
                                      <p:cBhvr>
                                        <p:cTn id="27" dur="500"/>
                                        <p:tgtEl>
                                          <p:spTgt spid="1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3">
                                            <p:txEl>
                                              <p:pRg st="1" end="1"/>
                                            </p:txEl>
                                          </p:spTgt>
                                        </p:tgtEl>
                                        <p:attrNameLst>
                                          <p:attrName>style.visibility</p:attrName>
                                        </p:attrNameLst>
                                      </p:cBhvr>
                                      <p:to>
                                        <p:strVal val="visible"/>
                                      </p:to>
                                    </p:set>
                                    <p:animEffect transition="in" filter="wipe(up)">
                                      <p:cBhvr>
                                        <p:cTn id="32" dur="500"/>
                                        <p:tgtEl>
                                          <p:spTgt spid="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uild="p"/>
      <p:bldP spid="122" grpId="0" build="p"/>
      <p:bldP spid="1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537882" y="748340"/>
            <a:ext cx="6382871"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1-2-4 </a:t>
            </a:r>
            <a:r>
              <a:rPr lang="en-US" dirty="0"/>
              <a:t>Group Strategy</a:t>
            </a:r>
            <a:endParaRPr dirty="0"/>
          </a:p>
        </p:txBody>
      </p:sp>
      <p:sp>
        <p:nvSpPr>
          <p:cNvPr id="95" name="Shape 95"/>
          <p:cNvSpPr txBox="1">
            <a:spLocks noGrp="1"/>
          </p:cNvSpPr>
          <p:nvPr>
            <p:ph type="body" idx="1"/>
          </p:nvPr>
        </p:nvSpPr>
        <p:spPr>
          <a:xfrm>
            <a:off x="537883" y="1643765"/>
            <a:ext cx="5511300" cy="2605200"/>
          </a:xfrm>
          <a:prstGeom prst="rect">
            <a:avLst/>
          </a:prstGeom>
        </p:spPr>
        <p:txBody>
          <a:bodyPr spcFirstLastPara="1" wrap="square" lIns="91425" tIns="91425" rIns="91425" bIns="91425" anchor="t" anchorCtr="0">
            <a:noAutofit/>
          </a:bodyPr>
          <a:lstStyle/>
          <a:p>
            <a:pPr marL="0" lvl="0" indent="0">
              <a:buNone/>
            </a:pPr>
            <a:r>
              <a:rPr lang="en-US" dirty="0"/>
              <a:t>This strategy is great for tasks where participants might be (a) reluctant to answer or (b) have too many answers</a:t>
            </a:r>
            <a:endParaRPr lang="en" dirty="0"/>
          </a:p>
          <a:p>
            <a:pPr lvl="0"/>
            <a:r>
              <a:rPr lang="en-US" dirty="0"/>
              <a:t>Builds in wait time (alone)</a:t>
            </a:r>
          </a:p>
          <a:p>
            <a:pPr lvl="0">
              <a:spcBef>
                <a:spcPts val="0"/>
              </a:spcBef>
            </a:pPr>
            <a:r>
              <a:rPr lang="en-US" dirty="0"/>
              <a:t>Builds confidence by checking with small group before the large group</a:t>
            </a:r>
          </a:p>
          <a:p>
            <a:pPr lvl="0">
              <a:spcBef>
                <a:spcPts val="0"/>
              </a:spcBef>
            </a:pPr>
            <a:r>
              <a:rPr lang="en-US" dirty="0"/>
              <a:t>Makes more people comfortable contributing to the large group.</a:t>
            </a:r>
          </a:p>
          <a:p>
            <a:pPr marL="0" lvl="0" indent="0">
              <a:spcBef>
                <a:spcPts val="600"/>
              </a:spcBef>
              <a:spcAft>
                <a:spcPts val="0"/>
              </a:spcAft>
              <a:buNone/>
            </a:pPr>
            <a:endParaRPr dirty="0"/>
          </a:p>
        </p:txBody>
      </p:sp>
    </p:spTree>
    <p:extLst>
      <p:ext uri="{BB962C8B-B14F-4D97-AF65-F5344CB8AC3E}">
        <p14:creationId xmlns:p14="http://schemas.microsoft.com/office/powerpoint/2010/main" val="26127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barn(inVertical)">
                                      <p:cBhvr>
                                        <p:cTn id="7" dur="500"/>
                                        <p:tgtEl>
                                          <p:spTgt spid="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5">
                                            <p:txEl>
                                              <p:pRg st="1" end="1"/>
                                            </p:txEl>
                                          </p:spTgt>
                                        </p:tgtEl>
                                        <p:attrNameLst>
                                          <p:attrName>style.visibility</p:attrName>
                                        </p:attrNameLst>
                                      </p:cBhvr>
                                      <p:to>
                                        <p:strVal val="visible"/>
                                      </p:to>
                                    </p:set>
                                    <p:animEffect transition="in" filter="barn(inVertical)">
                                      <p:cBhvr>
                                        <p:cTn id="12" dur="500"/>
                                        <p:tgtEl>
                                          <p:spTgt spid="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5">
                                            <p:txEl>
                                              <p:pRg st="2" end="2"/>
                                            </p:txEl>
                                          </p:spTgt>
                                        </p:tgtEl>
                                        <p:attrNameLst>
                                          <p:attrName>style.visibility</p:attrName>
                                        </p:attrNameLst>
                                      </p:cBhvr>
                                      <p:to>
                                        <p:strVal val="visible"/>
                                      </p:to>
                                    </p:set>
                                    <p:animEffect transition="in" filter="barn(inVertical)">
                                      <p:cBhvr>
                                        <p:cTn id="17" dur="500"/>
                                        <p:tgtEl>
                                          <p:spTgt spid="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5">
                                            <p:txEl>
                                              <p:pRg st="3" end="3"/>
                                            </p:txEl>
                                          </p:spTgt>
                                        </p:tgtEl>
                                        <p:attrNameLst>
                                          <p:attrName>style.visibility</p:attrName>
                                        </p:attrNameLst>
                                      </p:cBhvr>
                                      <p:to>
                                        <p:strVal val="visible"/>
                                      </p:to>
                                    </p:set>
                                    <p:animEffect transition="in" filter="barn(inVertical)">
                                      <p:cBhvr>
                                        <p:cTn id="22" dur="500"/>
                                        <p:tgtEl>
                                          <p:spTgt spid="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199" y="1348975"/>
            <a:ext cx="6382871"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1-2-4 </a:t>
            </a:r>
            <a:r>
              <a:rPr lang="en-US" dirty="0"/>
              <a:t>Group Strategy</a:t>
            </a:r>
            <a:endParaRPr dirty="0"/>
          </a:p>
        </p:txBody>
      </p:sp>
      <p:sp>
        <p:nvSpPr>
          <p:cNvPr id="95" name="Shape 9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0" lvl="0" indent="0">
              <a:buNone/>
            </a:pPr>
            <a:r>
              <a:rPr lang="en-US" dirty="0"/>
              <a:t>Take a moment to reflect on your handout.</a:t>
            </a:r>
          </a:p>
          <a:p>
            <a:pPr marL="0" lvl="0" indent="0">
              <a:buNone/>
            </a:pPr>
            <a:endParaRPr lang="en-US" dirty="0"/>
          </a:p>
          <a:p>
            <a:pPr marL="0" lvl="0" indent="0">
              <a:buNone/>
            </a:pPr>
            <a:r>
              <a:rPr lang="en-US" dirty="0"/>
              <a:t>How can you/Do you use 1-2-4 in your classroom?</a:t>
            </a:r>
          </a:p>
          <a:p>
            <a:pPr marL="0" lvl="0" indent="0">
              <a:spcBef>
                <a:spcPts val="600"/>
              </a:spcBef>
              <a:spcAft>
                <a:spcPts val="0"/>
              </a:spcAft>
              <a:buNone/>
            </a:pPr>
            <a:endParaRPr dirty="0"/>
          </a:p>
        </p:txBody>
      </p:sp>
    </p:spTree>
    <p:extLst>
      <p:ext uri="{BB962C8B-B14F-4D97-AF65-F5344CB8AC3E}">
        <p14:creationId xmlns:p14="http://schemas.microsoft.com/office/powerpoint/2010/main" val="146321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barn(inVertical)">
                                      <p:cBhvr>
                                        <p:cTn id="7" dur="500"/>
                                        <p:tgtEl>
                                          <p:spTgt spid="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5">
                                            <p:txEl>
                                              <p:pRg st="2" end="2"/>
                                            </p:txEl>
                                          </p:spTgt>
                                        </p:tgtEl>
                                        <p:attrNameLst>
                                          <p:attrName>style.visibility</p:attrName>
                                        </p:attrNameLst>
                                      </p:cBhvr>
                                      <p:to>
                                        <p:strVal val="visible"/>
                                      </p:to>
                                    </p:set>
                                    <p:animEffect transition="in" filter="barn(inVertical)">
                                      <p:cBhvr>
                                        <p:cTn id="12" dur="500"/>
                                        <p:tgtEl>
                                          <p:spTgt spid="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4000" r="3000" b="-33000"/>
          </a:stretch>
        </a:blip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idx="4294967295"/>
          </p:nvPr>
        </p:nvSpPr>
        <p:spPr>
          <a:xfrm rot="20805847">
            <a:off x="3200790" y="1460464"/>
            <a:ext cx="4754100" cy="6655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b="1" i="1" dirty="0">
                <a:solidFill>
                  <a:srgbClr val="FFFFFF"/>
                </a:solidFill>
                <a:latin typeface="Lato Light"/>
                <a:ea typeface="Lato Light"/>
                <a:cs typeface="Lato Light"/>
                <a:sym typeface="Lato Light"/>
              </a:rPr>
              <a:t>One day with</a:t>
            </a:r>
            <a:br>
              <a:rPr lang="en-US" sz="2400" b="1" i="1" dirty="0">
                <a:solidFill>
                  <a:srgbClr val="FFFFFF"/>
                </a:solidFill>
                <a:latin typeface="Lato Light"/>
                <a:ea typeface="Lato Light"/>
                <a:cs typeface="Lato Light"/>
                <a:sym typeface="Lato Light"/>
              </a:rPr>
            </a:br>
            <a:r>
              <a:rPr lang="en-US" sz="2400" b="1" i="1" dirty="0">
                <a:solidFill>
                  <a:srgbClr val="FFFFFF"/>
                </a:solidFill>
                <a:latin typeface="Lato Light"/>
                <a:ea typeface="Lato Light"/>
                <a:cs typeface="Lato Light"/>
                <a:sym typeface="Lato Light"/>
              </a:rPr>
              <a:t>my lunch </a:t>
            </a:r>
            <a:br>
              <a:rPr lang="en-US" sz="2400" b="1" i="1" dirty="0">
                <a:solidFill>
                  <a:srgbClr val="FFFFFF"/>
                </a:solidFill>
                <a:latin typeface="Lato Light"/>
                <a:ea typeface="Lato Light"/>
                <a:cs typeface="Lato Light"/>
                <a:sym typeface="Lato Light"/>
              </a:rPr>
            </a:br>
            <a:r>
              <a:rPr lang="en-US" sz="2400" b="1" i="1" dirty="0">
                <a:solidFill>
                  <a:srgbClr val="FFFFFF"/>
                </a:solidFill>
                <a:latin typeface="Lato Light"/>
                <a:ea typeface="Lato Light"/>
                <a:cs typeface="Lato Light"/>
                <a:sym typeface="Lato Light"/>
              </a:rPr>
              <a:t>bunch…</a:t>
            </a:r>
            <a:endParaRPr sz="2400" b="1" i="1" dirty="0">
              <a:solidFill>
                <a:srgbClr val="FFFFFF"/>
              </a:solidFill>
              <a:latin typeface="Lato Light"/>
              <a:ea typeface="Lato Light"/>
              <a:cs typeface="Lato Light"/>
              <a:sym typeface="Lato Light"/>
            </a:endParaRPr>
          </a:p>
        </p:txBody>
      </p:sp>
    </p:spTree>
    <p:extLst>
      <p:ext uri="{BB962C8B-B14F-4D97-AF65-F5344CB8AC3E}">
        <p14:creationId xmlns:p14="http://schemas.microsoft.com/office/powerpoint/2010/main" val="2917063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0" r="-7000"/>
          </a:stretch>
        </a:blipFill>
        <a:effectLst/>
      </p:bgPr>
    </p:bg>
    <p:spTree>
      <p:nvGrpSpPr>
        <p:cNvPr id="1" name="Shape 128"/>
        <p:cNvGrpSpPr/>
        <p:nvPr/>
      </p:nvGrpSpPr>
      <p:grpSpPr>
        <a:xfrm>
          <a:off x="0" y="0"/>
          <a:ext cx="0" cy="0"/>
          <a:chOff x="0" y="0"/>
          <a:chExt cx="0" cy="0"/>
        </a:xfrm>
      </p:grpSpPr>
      <p:sp>
        <p:nvSpPr>
          <p:cNvPr id="129" name="Shape 129"/>
          <p:cNvSpPr txBox="1">
            <a:spLocks noGrp="1"/>
          </p:cNvSpPr>
          <p:nvPr>
            <p:ph type="title" idx="4294967295"/>
          </p:nvPr>
        </p:nvSpPr>
        <p:spPr>
          <a:xfrm>
            <a:off x="162262" y="2039258"/>
            <a:ext cx="4114800" cy="857400"/>
          </a:xfrm>
          <a:prstGeom prst="rect">
            <a:avLst/>
          </a:prstGeom>
        </p:spPr>
        <p:txBody>
          <a:bodyPr spcFirstLastPara="1" wrap="square" lIns="91425" tIns="91425" rIns="91425" bIns="91425" anchor="b" anchorCtr="0">
            <a:noAutofit/>
          </a:bodyPr>
          <a:lstStyle/>
          <a:p>
            <a:pPr lvl="0"/>
            <a:r>
              <a:rPr lang="en-US" sz="2400" dirty="0"/>
              <a:t>“Teaching is a profession where misery does more than just love company — it recruits, seduces, and romances it.”</a:t>
            </a:r>
            <a:endParaRPr sz="2400" dirty="0"/>
          </a:p>
        </p:txBody>
      </p:sp>
      <p:sp>
        <p:nvSpPr>
          <p:cNvPr id="130" name="Shape 130"/>
          <p:cNvSpPr txBox="1">
            <a:spLocks noGrp="1"/>
          </p:cNvSpPr>
          <p:nvPr>
            <p:ph type="body" idx="4294967295"/>
          </p:nvPr>
        </p:nvSpPr>
        <p:spPr>
          <a:xfrm>
            <a:off x="959124" y="2896658"/>
            <a:ext cx="3250800" cy="1110900"/>
          </a:xfrm>
          <a:prstGeom prst="rect">
            <a:avLst/>
          </a:prstGeom>
        </p:spPr>
        <p:txBody>
          <a:bodyPr spcFirstLastPara="1" wrap="square" lIns="91425" tIns="91425" rIns="91425" bIns="91425" anchor="t" anchorCtr="0">
            <a:noAutofit/>
          </a:bodyPr>
          <a:lstStyle/>
          <a:p>
            <a:pPr marL="0" lvl="0" indent="0">
              <a:buNone/>
            </a:pPr>
            <a:r>
              <a:rPr lang="en" sz="1400" dirty="0"/>
              <a:t>-</a:t>
            </a:r>
            <a:r>
              <a:rPr lang="en-US" dirty="0"/>
              <a:t>Christopher </a:t>
            </a:r>
            <a:r>
              <a:rPr lang="en-US" dirty="0" err="1"/>
              <a:t>Emdin</a:t>
            </a:r>
            <a:r>
              <a:rPr lang="en-US" dirty="0"/>
              <a:t>, </a:t>
            </a:r>
            <a:r>
              <a:rPr lang="en-US" u="sng" dirty="0"/>
              <a:t>For White Folks Who Teach In the Hood…And the Rest of </a:t>
            </a:r>
            <a:r>
              <a:rPr lang="en-US" u="sng" dirty="0" err="1"/>
              <a:t>Y’all</a:t>
            </a:r>
            <a:endParaRPr sz="1400" dirty="0"/>
          </a:p>
        </p:txBody>
      </p:sp>
      <p:sp>
        <p:nvSpPr>
          <p:cNvPr id="2" name="TextBox 1">
            <a:extLst>
              <a:ext uri="{FF2B5EF4-FFF2-40B4-BE49-F238E27FC236}">
                <a16:creationId xmlns:a16="http://schemas.microsoft.com/office/drawing/2014/main" id="{6C6131F2-44AF-4E8C-94E0-0DA6B196E4E0}"/>
              </a:ext>
            </a:extLst>
          </p:cNvPr>
          <p:cNvSpPr txBox="1"/>
          <p:nvPr/>
        </p:nvSpPr>
        <p:spPr>
          <a:xfrm rot="1228436">
            <a:off x="917543" y="1515097"/>
            <a:ext cx="7426184" cy="2123658"/>
          </a:xfrm>
          <a:prstGeom prst="rect">
            <a:avLst/>
          </a:prstGeom>
          <a:solidFill>
            <a:schemeClr val="bg1">
              <a:alpha val="70000"/>
            </a:schemeClr>
          </a:solidFill>
        </p:spPr>
        <p:txBody>
          <a:bodyPr wrap="square" rtlCol="0">
            <a:spAutoFit/>
          </a:bodyPr>
          <a:lstStyle/>
          <a:p>
            <a:pPr algn="ctr"/>
            <a:r>
              <a:rPr lang="en-US" sz="6600" b="1" dirty="0">
                <a:ln w="19050">
                  <a:solidFill>
                    <a:schemeClr val="tx1"/>
                  </a:solidFill>
                </a:ln>
                <a:solidFill>
                  <a:srgbClr val="00B0F0"/>
                </a:solidFill>
              </a:rPr>
              <a:t>What am I doing to prevent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ctrTitle" idx="4294967295"/>
          </p:nvPr>
        </p:nvSpPr>
        <p:spPr>
          <a:xfrm>
            <a:off x="822960" y="1196640"/>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FFFFFF"/>
                </a:solidFill>
              </a:rPr>
              <a:t>5 </a:t>
            </a:r>
            <a:r>
              <a:rPr lang="en-US" dirty="0">
                <a:solidFill>
                  <a:srgbClr val="FFFFFF"/>
                </a:solidFill>
              </a:rPr>
              <a:t>minutes</a:t>
            </a:r>
            <a:endParaRPr dirty="0">
              <a:solidFill>
                <a:srgbClr val="FFFFFF"/>
              </a:solidFill>
            </a:endParaRPr>
          </a:p>
        </p:txBody>
      </p:sp>
      <p:sp>
        <p:nvSpPr>
          <p:cNvPr id="180" name="Shape 180"/>
          <p:cNvSpPr txBox="1">
            <a:spLocks noGrp="1"/>
          </p:cNvSpPr>
          <p:nvPr>
            <p:ph type="subTitle" idx="4294967295"/>
          </p:nvPr>
        </p:nvSpPr>
        <p:spPr>
          <a:xfrm>
            <a:off x="822960" y="1807549"/>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400" dirty="0">
                <a:solidFill>
                  <a:srgbClr val="FFFFFF"/>
                </a:solidFill>
              </a:rPr>
              <a:t>That’s </a:t>
            </a:r>
            <a:r>
              <a:rPr lang="en-US" sz="1400" dirty="0">
                <a:solidFill>
                  <a:srgbClr val="FFFFFF"/>
                </a:solidFill>
              </a:rPr>
              <a:t>not</a:t>
            </a:r>
            <a:r>
              <a:rPr lang="en" sz="1400" dirty="0">
                <a:solidFill>
                  <a:srgbClr val="FFFFFF"/>
                </a:solidFill>
              </a:rPr>
              <a:t> that much </a:t>
            </a:r>
            <a:r>
              <a:rPr lang="en-US" sz="1400" dirty="0">
                <a:solidFill>
                  <a:srgbClr val="FFFFFF"/>
                </a:solidFill>
              </a:rPr>
              <a:t>time</a:t>
            </a:r>
            <a:endParaRPr sz="1400" dirty="0">
              <a:solidFill>
                <a:srgbClr val="FFFFFF"/>
              </a:solidFill>
            </a:endParaRPr>
          </a:p>
        </p:txBody>
      </p:sp>
      <p:sp>
        <p:nvSpPr>
          <p:cNvPr id="181" name="Shape 181"/>
          <p:cNvSpPr txBox="1">
            <a:spLocks noGrp="1"/>
          </p:cNvSpPr>
          <p:nvPr>
            <p:ph type="ctrTitle" idx="4294967295"/>
          </p:nvPr>
        </p:nvSpPr>
        <p:spPr>
          <a:xfrm>
            <a:off x="822960" y="3610387"/>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rgbClr val="FFFFFF"/>
                </a:solidFill>
              </a:rPr>
              <a:t>Changes focus</a:t>
            </a:r>
            <a:endParaRPr dirty="0">
              <a:solidFill>
                <a:srgbClr val="FFFFFF"/>
              </a:solidFill>
            </a:endParaRPr>
          </a:p>
        </p:txBody>
      </p:sp>
      <p:sp>
        <p:nvSpPr>
          <p:cNvPr id="182" name="Shape 182"/>
          <p:cNvSpPr txBox="1">
            <a:spLocks noGrp="1"/>
          </p:cNvSpPr>
          <p:nvPr>
            <p:ph type="subTitle" idx="4294967295"/>
          </p:nvPr>
        </p:nvSpPr>
        <p:spPr>
          <a:xfrm>
            <a:off x="822960" y="4221301"/>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1400" dirty="0">
                <a:solidFill>
                  <a:srgbClr val="FFFFFF"/>
                </a:solidFill>
              </a:rPr>
              <a:t>to positivity and the good moments.</a:t>
            </a:r>
            <a:endParaRPr sz="1400" dirty="0">
              <a:solidFill>
                <a:srgbClr val="FFFFFF"/>
              </a:solidFill>
            </a:endParaRPr>
          </a:p>
        </p:txBody>
      </p:sp>
      <p:sp>
        <p:nvSpPr>
          <p:cNvPr id="183" name="Shape 183"/>
          <p:cNvSpPr txBox="1">
            <a:spLocks noGrp="1"/>
          </p:cNvSpPr>
          <p:nvPr>
            <p:ph type="ctrTitle" idx="4294967295"/>
          </p:nvPr>
        </p:nvSpPr>
        <p:spPr>
          <a:xfrm>
            <a:off x="822960" y="2333935"/>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FFFFFF"/>
                </a:solidFill>
              </a:rPr>
              <a:t>1-2 </a:t>
            </a:r>
            <a:r>
              <a:rPr lang="en-US" dirty="0">
                <a:solidFill>
                  <a:srgbClr val="FFFFFF"/>
                </a:solidFill>
              </a:rPr>
              <a:t>thoughts</a:t>
            </a:r>
            <a:endParaRPr dirty="0">
              <a:solidFill>
                <a:srgbClr val="FFFFFF"/>
              </a:solidFill>
            </a:endParaRPr>
          </a:p>
        </p:txBody>
      </p:sp>
      <p:sp>
        <p:nvSpPr>
          <p:cNvPr id="184" name="Shape 184"/>
          <p:cNvSpPr txBox="1">
            <a:spLocks noGrp="1"/>
          </p:cNvSpPr>
          <p:nvPr>
            <p:ph type="subTitle" idx="4294967295"/>
          </p:nvPr>
        </p:nvSpPr>
        <p:spPr>
          <a:xfrm>
            <a:off x="822960" y="2967973"/>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1400" dirty="0">
                <a:solidFill>
                  <a:srgbClr val="FFFFFF"/>
                </a:solidFill>
              </a:rPr>
              <a:t>That’s not too difficult, even on the tough days</a:t>
            </a:r>
            <a:endParaRPr sz="1400" dirty="0">
              <a:solidFill>
                <a:srgbClr val="FFFFFF"/>
              </a:solidFill>
            </a:endParaRPr>
          </a:p>
        </p:txBody>
      </p:sp>
      <p:sp>
        <p:nvSpPr>
          <p:cNvPr id="185" name="Shape 185"/>
          <p:cNvSpPr txBox="1">
            <a:spLocks noGrp="1"/>
          </p:cNvSpPr>
          <p:nvPr>
            <p:ph type="sldNum" idx="12"/>
          </p:nvPr>
        </p:nvSpPr>
        <p:spPr>
          <a:xfrm>
            <a:off x="4434810" y="522229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a:p>
        </p:txBody>
      </p:sp>
      <p:sp>
        <p:nvSpPr>
          <p:cNvPr id="9" name="TextBox 8">
            <a:extLst>
              <a:ext uri="{FF2B5EF4-FFF2-40B4-BE49-F238E27FC236}">
                <a16:creationId xmlns:a16="http://schemas.microsoft.com/office/drawing/2014/main" id="{F4F7EDFB-DDAE-4E87-B613-5A987C2093E4}"/>
              </a:ext>
            </a:extLst>
          </p:cNvPr>
          <p:cNvSpPr txBox="1"/>
          <p:nvPr/>
        </p:nvSpPr>
        <p:spPr>
          <a:xfrm>
            <a:off x="235173" y="16231"/>
            <a:ext cx="8612694" cy="1107996"/>
          </a:xfrm>
          <a:prstGeom prst="rect">
            <a:avLst/>
          </a:prstGeom>
          <a:solidFill>
            <a:schemeClr val="bg1">
              <a:alpha val="70000"/>
            </a:schemeClr>
          </a:solidFill>
        </p:spPr>
        <p:txBody>
          <a:bodyPr wrap="square" rtlCol="0">
            <a:spAutoFit/>
          </a:bodyPr>
          <a:lstStyle/>
          <a:p>
            <a:pPr algn="ctr"/>
            <a:r>
              <a:rPr lang="en-US" sz="6600" b="1" dirty="0">
                <a:ln w="19050">
                  <a:solidFill>
                    <a:schemeClr val="tx1"/>
                  </a:solidFill>
                </a:ln>
                <a:solidFill>
                  <a:srgbClr val="FC3636"/>
                </a:solidFill>
              </a:rPr>
              <a:t>Gratitude Journaling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anim calcmode="lin" valueType="num">
                                      <p:cBhvr>
                                        <p:cTn id="8" dur="1000" fill="hold"/>
                                        <p:tgtEl>
                                          <p:spTgt spid="179"/>
                                        </p:tgtEl>
                                        <p:attrNameLst>
                                          <p:attrName>ppt_x</p:attrName>
                                        </p:attrNameLst>
                                      </p:cBhvr>
                                      <p:tavLst>
                                        <p:tav tm="0">
                                          <p:val>
                                            <p:strVal val="#ppt_x"/>
                                          </p:val>
                                        </p:tav>
                                        <p:tav tm="100000">
                                          <p:val>
                                            <p:strVal val="#ppt_x"/>
                                          </p:val>
                                        </p:tav>
                                      </p:tavLst>
                                    </p:anim>
                                    <p:anim calcmode="lin" valueType="num">
                                      <p:cBhvr>
                                        <p:cTn id="9" dur="1000" fill="hold"/>
                                        <p:tgtEl>
                                          <p:spTgt spid="17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0">
                                            <p:txEl>
                                              <p:pRg st="0" end="0"/>
                                            </p:txEl>
                                          </p:spTgt>
                                        </p:tgtEl>
                                        <p:attrNameLst>
                                          <p:attrName>style.visibility</p:attrName>
                                        </p:attrNameLst>
                                      </p:cBhvr>
                                      <p:to>
                                        <p:strVal val="visible"/>
                                      </p:to>
                                    </p:set>
                                    <p:animEffect transition="in" filter="fade">
                                      <p:cBhvr>
                                        <p:cTn id="12" dur="1000"/>
                                        <p:tgtEl>
                                          <p:spTgt spid="180">
                                            <p:txEl>
                                              <p:pRg st="0" end="0"/>
                                            </p:txEl>
                                          </p:spTgt>
                                        </p:tgtEl>
                                      </p:cBhvr>
                                    </p:animEffect>
                                    <p:anim calcmode="lin" valueType="num">
                                      <p:cBhvr>
                                        <p:cTn id="13" dur="1000" fill="hold"/>
                                        <p:tgtEl>
                                          <p:spTgt spid="18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3"/>
                                        </p:tgtEl>
                                        <p:attrNameLst>
                                          <p:attrName>style.visibility</p:attrName>
                                        </p:attrNameLst>
                                      </p:cBhvr>
                                      <p:to>
                                        <p:strVal val="visible"/>
                                      </p:to>
                                    </p:set>
                                    <p:animEffect transition="in" filter="fade">
                                      <p:cBhvr>
                                        <p:cTn id="19" dur="1000"/>
                                        <p:tgtEl>
                                          <p:spTgt spid="183"/>
                                        </p:tgtEl>
                                      </p:cBhvr>
                                    </p:animEffect>
                                    <p:anim calcmode="lin" valueType="num">
                                      <p:cBhvr>
                                        <p:cTn id="20" dur="1000" fill="hold"/>
                                        <p:tgtEl>
                                          <p:spTgt spid="183"/>
                                        </p:tgtEl>
                                        <p:attrNameLst>
                                          <p:attrName>ppt_x</p:attrName>
                                        </p:attrNameLst>
                                      </p:cBhvr>
                                      <p:tavLst>
                                        <p:tav tm="0">
                                          <p:val>
                                            <p:strVal val="#ppt_x"/>
                                          </p:val>
                                        </p:tav>
                                        <p:tav tm="100000">
                                          <p:val>
                                            <p:strVal val="#ppt_x"/>
                                          </p:val>
                                        </p:tav>
                                      </p:tavLst>
                                    </p:anim>
                                    <p:anim calcmode="lin" valueType="num">
                                      <p:cBhvr>
                                        <p:cTn id="21" dur="1000" fill="hold"/>
                                        <p:tgtEl>
                                          <p:spTgt spid="18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4">
                                            <p:txEl>
                                              <p:pRg st="0" end="0"/>
                                            </p:txEl>
                                          </p:spTgt>
                                        </p:tgtEl>
                                        <p:attrNameLst>
                                          <p:attrName>style.visibility</p:attrName>
                                        </p:attrNameLst>
                                      </p:cBhvr>
                                      <p:to>
                                        <p:strVal val="visible"/>
                                      </p:to>
                                    </p:set>
                                    <p:animEffect transition="in" filter="fade">
                                      <p:cBhvr>
                                        <p:cTn id="24" dur="1000"/>
                                        <p:tgtEl>
                                          <p:spTgt spid="184">
                                            <p:txEl>
                                              <p:pRg st="0" end="0"/>
                                            </p:txEl>
                                          </p:spTgt>
                                        </p:tgtEl>
                                      </p:cBhvr>
                                    </p:animEffect>
                                    <p:anim calcmode="lin" valueType="num">
                                      <p:cBhvr>
                                        <p:cTn id="25"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1"/>
                                        </p:tgtEl>
                                        <p:attrNameLst>
                                          <p:attrName>style.visibility</p:attrName>
                                        </p:attrNameLst>
                                      </p:cBhvr>
                                      <p:to>
                                        <p:strVal val="visible"/>
                                      </p:to>
                                    </p:set>
                                    <p:animEffect transition="in" filter="fade">
                                      <p:cBhvr>
                                        <p:cTn id="31" dur="1000"/>
                                        <p:tgtEl>
                                          <p:spTgt spid="181"/>
                                        </p:tgtEl>
                                      </p:cBhvr>
                                    </p:animEffect>
                                    <p:anim calcmode="lin" valueType="num">
                                      <p:cBhvr>
                                        <p:cTn id="32" dur="1000" fill="hold"/>
                                        <p:tgtEl>
                                          <p:spTgt spid="181"/>
                                        </p:tgtEl>
                                        <p:attrNameLst>
                                          <p:attrName>ppt_x</p:attrName>
                                        </p:attrNameLst>
                                      </p:cBhvr>
                                      <p:tavLst>
                                        <p:tav tm="0">
                                          <p:val>
                                            <p:strVal val="#ppt_x"/>
                                          </p:val>
                                        </p:tav>
                                        <p:tav tm="100000">
                                          <p:val>
                                            <p:strVal val="#ppt_x"/>
                                          </p:val>
                                        </p:tav>
                                      </p:tavLst>
                                    </p:anim>
                                    <p:anim calcmode="lin" valueType="num">
                                      <p:cBhvr>
                                        <p:cTn id="33" dur="1000" fill="hold"/>
                                        <p:tgtEl>
                                          <p:spTgt spid="18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2">
                                            <p:txEl>
                                              <p:pRg st="0" end="0"/>
                                            </p:txEl>
                                          </p:spTgt>
                                        </p:tgtEl>
                                        <p:attrNameLst>
                                          <p:attrName>style.visibility</p:attrName>
                                        </p:attrNameLst>
                                      </p:cBhvr>
                                      <p:to>
                                        <p:strVal val="visible"/>
                                      </p:to>
                                    </p:set>
                                    <p:animEffect transition="in" filter="fade">
                                      <p:cBhvr>
                                        <p:cTn id="36" dur="1000"/>
                                        <p:tgtEl>
                                          <p:spTgt spid="182">
                                            <p:txEl>
                                              <p:pRg st="0" end="0"/>
                                            </p:txEl>
                                          </p:spTgt>
                                        </p:tgtEl>
                                      </p:cBhvr>
                                    </p:animEffect>
                                    <p:anim calcmode="lin" valueType="num">
                                      <p:cBhvr>
                                        <p:cTn id="37"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80" grpId="0" build="p"/>
      <p:bldP spid="181" grpId="0"/>
      <p:bldP spid="182" grpId="0" build="p"/>
      <p:bldP spid="183" grpId="0"/>
      <p:bldP spid="18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ctrTitle" idx="4294967295"/>
          </p:nvPr>
        </p:nvSpPr>
        <p:spPr>
          <a:xfrm>
            <a:off x="822960" y="678092"/>
            <a:ext cx="7772400" cy="523176"/>
          </a:xfrm>
          <a:prstGeom prst="rect">
            <a:avLst/>
          </a:prstGeom>
        </p:spPr>
        <p:txBody>
          <a:bodyPr spcFirstLastPara="1" wrap="square" lIns="91425" tIns="91425" rIns="91425" bIns="91425" anchor="t" anchorCtr="0">
            <a:noAutofit/>
          </a:bodyPr>
          <a:lstStyle/>
          <a:p>
            <a:pPr lvl="0" algn="ctr"/>
            <a:r>
              <a:rPr lang="en-US" sz="2800" b="1" i="1" u="sng" dirty="0">
                <a:solidFill>
                  <a:srgbClr val="FFFFFF"/>
                </a:solidFill>
              </a:rPr>
              <a:t>October 12, 1996</a:t>
            </a:r>
          </a:p>
        </p:txBody>
      </p:sp>
      <p:sp>
        <p:nvSpPr>
          <p:cNvPr id="185" name="Shape 185"/>
          <p:cNvSpPr txBox="1">
            <a:spLocks noGrp="1"/>
          </p:cNvSpPr>
          <p:nvPr>
            <p:ph type="sldNum" idx="12"/>
          </p:nvPr>
        </p:nvSpPr>
        <p:spPr>
          <a:xfrm>
            <a:off x="4434810" y="522229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a:p>
        </p:txBody>
      </p:sp>
      <p:sp>
        <p:nvSpPr>
          <p:cNvPr id="9" name="TextBox 8">
            <a:extLst>
              <a:ext uri="{FF2B5EF4-FFF2-40B4-BE49-F238E27FC236}">
                <a16:creationId xmlns:a16="http://schemas.microsoft.com/office/drawing/2014/main" id="{F4F7EDFB-DDAE-4E87-B613-5A987C2093E4}"/>
              </a:ext>
            </a:extLst>
          </p:cNvPr>
          <p:cNvSpPr txBox="1"/>
          <p:nvPr/>
        </p:nvSpPr>
        <p:spPr>
          <a:xfrm>
            <a:off x="235173" y="16231"/>
            <a:ext cx="8612694" cy="769441"/>
          </a:xfrm>
          <a:prstGeom prst="rect">
            <a:avLst/>
          </a:prstGeom>
          <a:solidFill>
            <a:schemeClr val="bg1">
              <a:alpha val="70000"/>
            </a:schemeClr>
          </a:solidFill>
        </p:spPr>
        <p:txBody>
          <a:bodyPr wrap="square" rtlCol="0">
            <a:spAutoFit/>
          </a:bodyPr>
          <a:lstStyle/>
          <a:p>
            <a:pPr algn="ctr"/>
            <a:r>
              <a:rPr lang="en-US" sz="4400" b="1" dirty="0">
                <a:ln w="19050">
                  <a:solidFill>
                    <a:schemeClr val="tx1"/>
                  </a:solidFill>
                </a:ln>
                <a:solidFill>
                  <a:srgbClr val="FC3636"/>
                </a:solidFill>
              </a:rPr>
              <a:t>Who’s journal is this?</a:t>
            </a:r>
          </a:p>
        </p:txBody>
      </p:sp>
      <p:sp>
        <p:nvSpPr>
          <p:cNvPr id="10" name="Shape 179">
            <a:extLst>
              <a:ext uri="{FF2B5EF4-FFF2-40B4-BE49-F238E27FC236}">
                <a16:creationId xmlns:a16="http://schemas.microsoft.com/office/drawing/2014/main" id="{98C9126C-D56D-4F23-8E80-EE9CBABB4FF9}"/>
              </a:ext>
            </a:extLst>
          </p:cNvPr>
          <p:cNvSpPr txBox="1">
            <a:spLocks/>
          </p:cNvSpPr>
          <p:nvPr/>
        </p:nvSpPr>
        <p:spPr>
          <a:xfrm>
            <a:off x="822960" y="1129753"/>
            <a:ext cx="7772400" cy="5231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n-US" sz="2400" dirty="0">
                <a:solidFill>
                  <a:srgbClr val="FFFFFF"/>
                </a:solidFill>
              </a:rPr>
              <a:t>1. A run around Florida’s Fischer</a:t>
            </a:r>
          </a:p>
          <a:p>
            <a:pPr algn="ctr"/>
            <a:r>
              <a:rPr lang="en-US" sz="2400" dirty="0">
                <a:solidFill>
                  <a:srgbClr val="FFFFFF"/>
                </a:solidFill>
              </a:rPr>
              <a:t>Island with a slight breeze.</a:t>
            </a:r>
          </a:p>
        </p:txBody>
      </p:sp>
      <p:sp>
        <p:nvSpPr>
          <p:cNvPr id="11" name="Shape 179">
            <a:extLst>
              <a:ext uri="{FF2B5EF4-FFF2-40B4-BE49-F238E27FC236}">
                <a16:creationId xmlns:a16="http://schemas.microsoft.com/office/drawing/2014/main" id="{1B608AF9-DB90-4C80-BAEF-B199E3CC8CC0}"/>
              </a:ext>
            </a:extLst>
          </p:cNvPr>
          <p:cNvSpPr txBox="1">
            <a:spLocks/>
          </p:cNvSpPr>
          <p:nvPr/>
        </p:nvSpPr>
        <p:spPr>
          <a:xfrm>
            <a:off x="822960" y="1941005"/>
            <a:ext cx="7772400" cy="5231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n-US" sz="2400" dirty="0">
                <a:solidFill>
                  <a:srgbClr val="FFFFFF"/>
                </a:solidFill>
              </a:rPr>
              <a:t>2. Eating cold melon on a bench in</a:t>
            </a:r>
          </a:p>
          <a:p>
            <a:pPr algn="ctr"/>
            <a:r>
              <a:rPr lang="en-US" sz="2400" dirty="0">
                <a:solidFill>
                  <a:srgbClr val="FFFFFF"/>
                </a:solidFill>
              </a:rPr>
              <a:t>the sun.</a:t>
            </a:r>
          </a:p>
        </p:txBody>
      </p:sp>
      <p:sp>
        <p:nvSpPr>
          <p:cNvPr id="12" name="Shape 179">
            <a:extLst>
              <a:ext uri="{FF2B5EF4-FFF2-40B4-BE49-F238E27FC236}">
                <a16:creationId xmlns:a16="http://schemas.microsoft.com/office/drawing/2014/main" id="{720D70D5-76C7-43D0-8534-EB4A82FB1733}"/>
              </a:ext>
            </a:extLst>
          </p:cNvPr>
          <p:cNvSpPr txBox="1">
            <a:spLocks/>
          </p:cNvSpPr>
          <p:nvPr/>
        </p:nvSpPr>
        <p:spPr>
          <a:xfrm>
            <a:off x="822960" y="2679320"/>
            <a:ext cx="7772400" cy="5231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n-US" sz="2400" dirty="0">
                <a:solidFill>
                  <a:srgbClr val="FFFFFF"/>
                </a:solidFill>
              </a:rPr>
              <a:t>3. Maya Angelou calling to read me</a:t>
            </a:r>
          </a:p>
          <a:p>
            <a:pPr algn="ctr"/>
            <a:r>
              <a:rPr lang="en-US" sz="2400" dirty="0">
                <a:solidFill>
                  <a:srgbClr val="FFFFFF"/>
                </a:solidFill>
              </a:rPr>
              <a:t>a new poem.</a:t>
            </a:r>
          </a:p>
        </p:txBody>
      </p:sp>
      <p:sp>
        <p:nvSpPr>
          <p:cNvPr id="13" name="Shape 179">
            <a:extLst>
              <a:ext uri="{FF2B5EF4-FFF2-40B4-BE49-F238E27FC236}">
                <a16:creationId xmlns:a16="http://schemas.microsoft.com/office/drawing/2014/main" id="{CC3F6E19-2A79-419C-AF9E-6EC7C95E2502}"/>
              </a:ext>
            </a:extLst>
          </p:cNvPr>
          <p:cNvSpPr txBox="1">
            <a:spLocks/>
          </p:cNvSpPr>
          <p:nvPr/>
        </p:nvSpPr>
        <p:spPr>
          <a:xfrm>
            <a:off x="822960" y="3433977"/>
            <a:ext cx="7772400" cy="5231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n-US" sz="2400" dirty="0">
                <a:solidFill>
                  <a:srgbClr val="FFFFFF"/>
                </a:solidFill>
              </a:rPr>
              <a:t>4. A long and hilarious chat with</a:t>
            </a:r>
          </a:p>
          <a:p>
            <a:pPr algn="ctr"/>
            <a:r>
              <a:rPr lang="en-US" sz="2400" dirty="0">
                <a:solidFill>
                  <a:srgbClr val="FFFFFF"/>
                </a:solidFill>
              </a:rPr>
              <a:t>Gayle about her blind date with</a:t>
            </a:r>
          </a:p>
          <a:p>
            <a:pPr algn="ctr"/>
            <a:r>
              <a:rPr lang="en-US" sz="2400" dirty="0">
                <a:solidFill>
                  <a:srgbClr val="FFFFFF"/>
                </a:solidFill>
              </a:rPr>
              <a:t>Mr. Potato Head.</a:t>
            </a:r>
          </a:p>
        </p:txBody>
      </p:sp>
    </p:spTree>
    <p:extLst>
      <p:ext uri="{BB962C8B-B14F-4D97-AF65-F5344CB8AC3E}">
        <p14:creationId xmlns:p14="http://schemas.microsoft.com/office/powerpoint/2010/main" val="393713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anim calcmode="lin" valueType="num">
                                      <p:cBhvr>
                                        <p:cTn id="8" dur="1000" fill="hold"/>
                                        <p:tgtEl>
                                          <p:spTgt spid="179"/>
                                        </p:tgtEl>
                                        <p:attrNameLst>
                                          <p:attrName>ppt_x</p:attrName>
                                        </p:attrNameLst>
                                      </p:cBhvr>
                                      <p:tavLst>
                                        <p:tav tm="0">
                                          <p:val>
                                            <p:strVal val="#ppt_x"/>
                                          </p:val>
                                        </p:tav>
                                        <p:tav tm="100000">
                                          <p:val>
                                            <p:strVal val="#ppt_x"/>
                                          </p:val>
                                        </p:tav>
                                      </p:tavLst>
                                    </p:anim>
                                    <p:anim calcmode="lin" valueType="num">
                                      <p:cBhvr>
                                        <p:cTn id="9" dur="1000" fill="hold"/>
                                        <p:tgtEl>
                                          <p:spTgt spid="1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 xmlns:a1611="http://schemas.microsoft.com/office/drawing/2016/11/main" r:id="rId4"/>
              </a:ext>
            </a:extLst>
          </a:blip>
          <a:srcRect/>
          <a:stretch>
            <a:fillRect l="17000" t="23000" r="16000" b="17000"/>
          </a:stretch>
        </a:blipFill>
        <a:effectLst/>
      </p:bgPr>
    </p:bg>
    <p:spTree>
      <p:nvGrpSpPr>
        <p:cNvPr id="1" name="Shape 178"/>
        <p:cNvGrpSpPr/>
        <p:nvPr/>
      </p:nvGrpSpPr>
      <p:grpSpPr>
        <a:xfrm>
          <a:off x="0" y="0"/>
          <a:ext cx="0" cy="0"/>
          <a:chOff x="0" y="0"/>
          <a:chExt cx="0" cy="0"/>
        </a:xfrm>
      </p:grpSpPr>
      <p:sp>
        <p:nvSpPr>
          <p:cNvPr id="9" name="TextBox 8">
            <a:extLst>
              <a:ext uri="{FF2B5EF4-FFF2-40B4-BE49-F238E27FC236}">
                <a16:creationId xmlns:a16="http://schemas.microsoft.com/office/drawing/2014/main" id="{F4F7EDFB-DDAE-4E87-B613-5A987C2093E4}"/>
              </a:ext>
            </a:extLst>
          </p:cNvPr>
          <p:cNvSpPr txBox="1"/>
          <p:nvPr/>
        </p:nvSpPr>
        <p:spPr>
          <a:xfrm>
            <a:off x="265653" y="397231"/>
            <a:ext cx="8612694" cy="1015663"/>
          </a:xfrm>
          <a:prstGeom prst="rect">
            <a:avLst/>
          </a:prstGeom>
          <a:solidFill>
            <a:schemeClr val="bg1">
              <a:alpha val="70000"/>
            </a:schemeClr>
          </a:solidFill>
        </p:spPr>
        <p:txBody>
          <a:bodyPr wrap="square" rtlCol="0">
            <a:spAutoFit/>
          </a:bodyPr>
          <a:lstStyle/>
          <a:p>
            <a:pPr algn="ctr"/>
            <a:r>
              <a:rPr lang="en-US" sz="6000" b="1" dirty="0">
                <a:ln w="19050">
                  <a:solidFill>
                    <a:schemeClr val="tx1"/>
                  </a:solidFill>
                </a:ln>
                <a:solidFill>
                  <a:srgbClr val="FC3636"/>
                </a:solidFill>
              </a:rPr>
              <a:t>Oprah!</a:t>
            </a:r>
          </a:p>
        </p:txBody>
      </p:sp>
    </p:spTree>
    <p:extLst>
      <p:ext uri="{BB962C8B-B14F-4D97-AF65-F5344CB8AC3E}">
        <p14:creationId xmlns:p14="http://schemas.microsoft.com/office/powerpoint/2010/main" val="3489466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ctrTitle" idx="4294967295"/>
          </p:nvPr>
        </p:nvSpPr>
        <p:spPr>
          <a:xfrm>
            <a:off x="822960" y="2933076"/>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rgbClr val="FFFFFF"/>
                </a:solidFill>
              </a:rPr>
              <a:t>Reflect:</a:t>
            </a:r>
            <a:br>
              <a:rPr lang="en-US" dirty="0">
                <a:solidFill>
                  <a:srgbClr val="FFFFFF"/>
                </a:solidFill>
              </a:rPr>
            </a:br>
            <a:r>
              <a:rPr lang="en-US" dirty="0">
                <a:solidFill>
                  <a:srgbClr val="FFFFFF"/>
                </a:solidFill>
              </a:rPr>
              <a:t>When could you </a:t>
            </a:r>
            <a:br>
              <a:rPr lang="en-US" dirty="0">
                <a:solidFill>
                  <a:srgbClr val="FFFFFF"/>
                </a:solidFill>
              </a:rPr>
            </a:br>
            <a:r>
              <a:rPr lang="en-US" dirty="0">
                <a:solidFill>
                  <a:srgbClr val="FFFFFF"/>
                </a:solidFill>
              </a:rPr>
              <a:t>journal each day?</a:t>
            </a:r>
            <a:endParaRPr dirty="0">
              <a:solidFill>
                <a:srgbClr val="FFFFFF"/>
              </a:solidFill>
            </a:endParaRPr>
          </a:p>
        </p:txBody>
      </p:sp>
      <p:sp>
        <p:nvSpPr>
          <p:cNvPr id="185" name="Shape 185"/>
          <p:cNvSpPr txBox="1">
            <a:spLocks noGrp="1"/>
          </p:cNvSpPr>
          <p:nvPr>
            <p:ph type="sldNum" idx="12"/>
          </p:nvPr>
        </p:nvSpPr>
        <p:spPr>
          <a:xfrm>
            <a:off x="4434810" y="522229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sp>
        <p:nvSpPr>
          <p:cNvPr id="9" name="TextBox 8">
            <a:extLst>
              <a:ext uri="{FF2B5EF4-FFF2-40B4-BE49-F238E27FC236}">
                <a16:creationId xmlns:a16="http://schemas.microsoft.com/office/drawing/2014/main" id="{F4F7EDFB-DDAE-4E87-B613-5A987C2093E4}"/>
              </a:ext>
            </a:extLst>
          </p:cNvPr>
          <p:cNvSpPr txBox="1"/>
          <p:nvPr/>
        </p:nvSpPr>
        <p:spPr>
          <a:xfrm>
            <a:off x="235173" y="16231"/>
            <a:ext cx="8612694" cy="1107996"/>
          </a:xfrm>
          <a:prstGeom prst="rect">
            <a:avLst/>
          </a:prstGeom>
          <a:solidFill>
            <a:schemeClr val="bg1">
              <a:alpha val="70000"/>
            </a:schemeClr>
          </a:solidFill>
        </p:spPr>
        <p:txBody>
          <a:bodyPr wrap="square" rtlCol="0">
            <a:spAutoFit/>
          </a:bodyPr>
          <a:lstStyle/>
          <a:p>
            <a:pPr algn="ctr"/>
            <a:r>
              <a:rPr lang="en-US" sz="6600" b="1" dirty="0">
                <a:ln w="19050">
                  <a:solidFill>
                    <a:schemeClr val="tx1"/>
                  </a:solidFill>
                </a:ln>
                <a:solidFill>
                  <a:srgbClr val="FC3636"/>
                </a:solidFill>
              </a:rPr>
              <a:t>Gratitude Journaling</a:t>
            </a:r>
          </a:p>
        </p:txBody>
      </p:sp>
    </p:spTree>
    <p:extLst>
      <p:ext uri="{BB962C8B-B14F-4D97-AF65-F5344CB8AC3E}">
        <p14:creationId xmlns:p14="http://schemas.microsoft.com/office/powerpoint/2010/main" val="107156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anim calcmode="lin" valueType="num">
                                      <p:cBhvr>
                                        <p:cTn id="8" dur="1000" fill="hold"/>
                                        <p:tgtEl>
                                          <p:spTgt spid="179"/>
                                        </p:tgtEl>
                                        <p:attrNameLst>
                                          <p:attrName>ppt_x</p:attrName>
                                        </p:attrNameLst>
                                      </p:cBhvr>
                                      <p:tavLst>
                                        <p:tav tm="0">
                                          <p:val>
                                            <p:strVal val="#ppt_x"/>
                                          </p:val>
                                        </p:tav>
                                        <p:tav tm="100000">
                                          <p:val>
                                            <p:strVal val="#ppt_x"/>
                                          </p:val>
                                        </p:tav>
                                      </p:tavLst>
                                    </p:anim>
                                    <p:anim calcmode="lin" valueType="num">
                                      <p:cBhvr>
                                        <p:cTn id="9" dur="1000" fill="hold"/>
                                        <p:tgtEl>
                                          <p:spTgt spid="1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685800" y="2878750"/>
            <a:ext cx="463296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solidFill>
                  <a:srgbClr val="1155CC"/>
                </a:solidFill>
              </a:rPr>
              <a:t>Celebration is..</a:t>
            </a:r>
            <a:r>
              <a:rPr lang="en" dirty="0">
                <a:solidFill>
                  <a:srgbClr val="1155CC"/>
                </a:solidFill>
              </a:rPr>
              <a:t>.</a:t>
            </a:r>
            <a:endParaRPr dirty="0">
              <a:solidFill>
                <a:srgbClr val="1155CC"/>
              </a:solidFill>
            </a:endParaRPr>
          </a:p>
          <a:p>
            <a:pPr marL="0" lvl="0" indent="0" rtl="0">
              <a:spcBef>
                <a:spcPts val="0"/>
              </a:spcBef>
              <a:spcAft>
                <a:spcPts val="0"/>
              </a:spcAft>
              <a:buNone/>
            </a:pPr>
            <a:r>
              <a:rPr lang="en-US" dirty="0"/>
              <a:t>Survival.</a:t>
            </a:r>
            <a:endParaRPr dirty="0"/>
          </a:p>
        </p:txBody>
      </p:sp>
    </p:spTree>
    <p:extLst>
      <p:ext uri="{BB962C8B-B14F-4D97-AF65-F5344CB8AC3E}">
        <p14:creationId xmlns:p14="http://schemas.microsoft.com/office/powerpoint/2010/main" val="373393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5" name="Rectangle 4">
            <a:extLst>
              <a:ext uri="{FF2B5EF4-FFF2-40B4-BE49-F238E27FC236}">
                <a16:creationId xmlns:a16="http://schemas.microsoft.com/office/drawing/2014/main" id="{D6DC7357-E08B-43A6-9D95-2BF950943D86}"/>
              </a:ext>
            </a:extLst>
          </p:cNvPr>
          <p:cNvSpPr/>
          <p:nvPr/>
        </p:nvSpPr>
        <p:spPr>
          <a:xfrm>
            <a:off x="6454239" y="3774141"/>
            <a:ext cx="2689761" cy="1255025"/>
          </a:xfrm>
          <a:prstGeom prst="rect">
            <a:avLst/>
          </a:prstGeom>
          <a:gradFill>
            <a:gsLst>
              <a:gs pos="0">
                <a:srgbClr val="42118D">
                  <a:alpha val="50000"/>
                </a:srgbClr>
              </a:gs>
              <a:gs pos="36000">
                <a:srgbClr val="600EA0">
                  <a:alpha val="50000"/>
                </a:srgbClr>
              </a:gs>
              <a:gs pos="63000">
                <a:srgbClr val="690E8E">
                  <a:alpha val="50000"/>
                </a:srgbClr>
              </a:gs>
              <a:gs pos="100000">
                <a:srgbClr val="930B90">
                  <a:alpha val="50000"/>
                </a:srgb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0" name="Shape 60"/>
          <p:cNvSpPr txBox="1">
            <a:spLocks noGrp="1"/>
          </p:cNvSpPr>
          <p:nvPr>
            <p:ph type="ctrTitle"/>
          </p:nvPr>
        </p:nvSpPr>
        <p:spPr>
          <a:xfrm>
            <a:off x="2272326" y="1888736"/>
            <a:ext cx="6602731" cy="1741975"/>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Another Important C:</a:t>
            </a:r>
            <a:br>
              <a:rPr lang="en-US" dirty="0"/>
            </a:br>
            <a:r>
              <a:rPr lang="en-US" sz="6000" dirty="0">
                <a:latin typeface="Brush Script MT" panose="03060802040406070304" pitchFamily="66" charset="0"/>
              </a:rPr>
              <a:t>Celebration!</a:t>
            </a:r>
            <a:endParaRPr dirty="0">
              <a:latin typeface="Brush Script MT" panose="03060802040406070304" pitchFamily="66" charset="0"/>
            </a:endParaRPr>
          </a:p>
        </p:txBody>
      </p:sp>
      <p:sp>
        <p:nvSpPr>
          <p:cNvPr id="3" name="Shape 124">
            <a:extLst>
              <a:ext uri="{FF2B5EF4-FFF2-40B4-BE49-F238E27FC236}">
                <a16:creationId xmlns:a16="http://schemas.microsoft.com/office/drawing/2014/main" id="{1779F168-96F9-4C6C-80B6-D40E29D3E373}"/>
              </a:ext>
            </a:extLst>
          </p:cNvPr>
          <p:cNvSpPr txBox="1">
            <a:spLocks/>
          </p:cNvSpPr>
          <p:nvPr/>
        </p:nvSpPr>
        <p:spPr>
          <a:xfrm>
            <a:off x="6536681" y="3781721"/>
            <a:ext cx="2693473" cy="868343"/>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6000"/>
              <a:buFont typeface="Raleway"/>
              <a:buNone/>
              <a:defRPr sz="6000" b="0"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6000"/>
              <a:buFont typeface="Raleway"/>
              <a:buNone/>
              <a:defRPr sz="6000" b="0"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6000"/>
              <a:buFont typeface="Raleway"/>
              <a:buNone/>
              <a:defRPr sz="6000" b="0"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6000"/>
              <a:buFont typeface="Raleway"/>
              <a:buNone/>
              <a:defRPr sz="6000" b="0"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6000"/>
              <a:buFont typeface="Raleway"/>
              <a:buNone/>
              <a:defRPr sz="6000" b="0"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6000"/>
              <a:buFont typeface="Raleway"/>
              <a:buNone/>
              <a:defRPr sz="6000" b="0"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6000"/>
              <a:buFont typeface="Raleway"/>
              <a:buNone/>
              <a:defRPr sz="6000" b="0"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6000"/>
              <a:buFont typeface="Raleway"/>
              <a:buNone/>
              <a:defRPr sz="6000" b="0" i="0" u="none" strike="noStrike" cap="none">
                <a:solidFill>
                  <a:schemeClr val="lt1"/>
                </a:solidFill>
                <a:latin typeface="Raleway"/>
                <a:ea typeface="Raleway"/>
                <a:cs typeface="Raleway"/>
                <a:sym typeface="Raleway"/>
              </a:defRPr>
            </a:lvl9pPr>
          </a:lstStyle>
          <a:p>
            <a:r>
              <a:rPr lang="en-US" sz="1800" dirty="0"/>
              <a:t>Josh LeGreve</a:t>
            </a:r>
          </a:p>
          <a:p>
            <a:r>
              <a:rPr lang="en-US" sz="1800" dirty="0"/>
              <a:t>Green Lake Schools</a:t>
            </a:r>
          </a:p>
          <a:p>
            <a:r>
              <a:rPr lang="en-US" sz="1800" dirty="0"/>
              <a:t>joshlegreve@gmail.com</a:t>
            </a:r>
          </a:p>
          <a:p>
            <a:r>
              <a:rPr lang="en-US" sz="1800" dirty="0"/>
              <a:t>FLESFEST 2018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685799" y="2878750"/>
            <a:ext cx="5248835"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solidFill>
                  <a:srgbClr val="1155CC"/>
                </a:solidFill>
              </a:rPr>
              <a:t>Celebration is..</a:t>
            </a:r>
            <a:r>
              <a:rPr lang="en" dirty="0">
                <a:solidFill>
                  <a:srgbClr val="1155CC"/>
                </a:solidFill>
              </a:rPr>
              <a:t>.</a:t>
            </a:r>
            <a:endParaRPr dirty="0">
              <a:solidFill>
                <a:srgbClr val="1155CC"/>
              </a:solidFill>
            </a:endParaRPr>
          </a:p>
          <a:p>
            <a:pPr marL="0" lvl="0" indent="0" rtl="0">
              <a:spcBef>
                <a:spcPts val="0"/>
              </a:spcBef>
              <a:spcAft>
                <a:spcPts val="0"/>
              </a:spcAft>
              <a:buNone/>
            </a:pPr>
            <a:r>
              <a:rPr lang="en-US" strike="sngStrike" dirty="0"/>
              <a:t>Survival.</a:t>
            </a:r>
            <a:r>
              <a:rPr lang="en-US" dirty="0"/>
              <a:t> Strength.</a:t>
            </a:r>
            <a:endParaRPr strike="sngStrike" dirty="0"/>
          </a:p>
        </p:txBody>
      </p:sp>
    </p:spTree>
    <p:extLst>
      <p:ext uri="{BB962C8B-B14F-4D97-AF65-F5344CB8AC3E}">
        <p14:creationId xmlns:p14="http://schemas.microsoft.com/office/powerpoint/2010/main" val="2031795643"/>
      </p:ext>
    </p:extLst>
  </p:cSld>
  <p:clrMapOvr>
    <a:masterClrMapping/>
  </p:clrMapOvr>
  <mc:AlternateContent xmlns:mc="http://schemas.openxmlformats.org/markup-compatibility/2006" xmlns:p14="http://schemas.microsoft.com/office/powerpoint/2010/main">
    <mc:Choice Requires="p14">
      <p:transition spd="slow" p14:dur="3000">
        <p:wipe dir="r"/>
      </p:transition>
    </mc:Choice>
    <mc:Fallback xmlns="">
      <p:transition spd="slow">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685800" y="2878750"/>
            <a:ext cx="463296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solidFill>
                  <a:srgbClr val="1155CC"/>
                </a:solidFill>
              </a:rPr>
              <a:t>Celebration is..</a:t>
            </a:r>
            <a:r>
              <a:rPr lang="en" dirty="0">
                <a:solidFill>
                  <a:srgbClr val="1155CC"/>
                </a:solidFill>
              </a:rPr>
              <a:t>.</a:t>
            </a:r>
            <a:endParaRPr dirty="0">
              <a:solidFill>
                <a:srgbClr val="1155CC"/>
              </a:solidFill>
            </a:endParaRPr>
          </a:p>
          <a:p>
            <a:pPr marL="0" lvl="0" indent="0" rtl="0">
              <a:spcBef>
                <a:spcPts val="0"/>
              </a:spcBef>
              <a:spcAft>
                <a:spcPts val="0"/>
              </a:spcAft>
              <a:buNone/>
            </a:pPr>
            <a:r>
              <a:rPr lang="en-US" dirty="0"/>
              <a:t>Advocacy.</a:t>
            </a:r>
            <a:endParaRPr dirty="0"/>
          </a:p>
        </p:txBody>
      </p:sp>
      <p:sp>
        <p:nvSpPr>
          <p:cNvPr id="3" name="Subtitle 2">
            <a:extLst>
              <a:ext uri="{FF2B5EF4-FFF2-40B4-BE49-F238E27FC236}">
                <a16:creationId xmlns:a16="http://schemas.microsoft.com/office/drawing/2014/main" id="{DF941EE8-34DB-4356-A172-A02429A3FEA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80090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How do you advocate?</a:t>
            </a:r>
            <a:endParaRPr dirty="0"/>
          </a:p>
        </p:txBody>
      </p:sp>
      <p:sp>
        <p:nvSpPr>
          <p:cNvPr id="95" name="Shape 95"/>
          <p:cNvSpPr txBox="1">
            <a:spLocks noGrp="1"/>
          </p:cNvSpPr>
          <p:nvPr>
            <p:ph type="body" idx="1"/>
          </p:nvPr>
        </p:nvSpPr>
        <p:spPr>
          <a:xfrm>
            <a:off x="457199" y="2211825"/>
            <a:ext cx="5656729" cy="2637900"/>
          </a:xfrm>
          <a:prstGeom prst="rect">
            <a:avLst/>
          </a:prstGeom>
        </p:spPr>
        <p:txBody>
          <a:bodyPr spcFirstLastPara="1" wrap="square" lIns="91425" tIns="91425" rIns="91425" bIns="91425" anchor="t" anchorCtr="0">
            <a:noAutofit/>
          </a:bodyPr>
          <a:lstStyle/>
          <a:p>
            <a:r>
              <a:rPr lang="en-US" sz="1800" b="1" dirty="0"/>
              <a:t>What do you do to advocate for your program?</a:t>
            </a:r>
          </a:p>
          <a:p>
            <a:pPr marL="114300" indent="0">
              <a:buNone/>
            </a:pPr>
            <a:r>
              <a:rPr lang="en-US" sz="1800" b="1" dirty="0"/>
              <a:t> </a:t>
            </a:r>
          </a:p>
          <a:p>
            <a:r>
              <a:rPr lang="en-US" sz="1800" b="1" dirty="0"/>
              <a:t>In your opinion, what is advocacy?</a:t>
            </a:r>
          </a:p>
          <a:p>
            <a:pPr marL="0" lvl="0" indent="0">
              <a:spcBef>
                <a:spcPts val="600"/>
              </a:spcBef>
              <a:spcAft>
                <a:spcPts val="0"/>
              </a:spcAft>
              <a:buNone/>
            </a:pPr>
            <a:endParaRPr dirty="0"/>
          </a:p>
        </p:txBody>
      </p:sp>
    </p:spTree>
    <p:extLst>
      <p:ext uri="{BB962C8B-B14F-4D97-AF65-F5344CB8AC3E}">
        <p14:creationId xmlns:p14="http://schemas.microsoft.com/office/powerpoint/2010/main" val="2332427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36E68-5437-4917-B2F3-0AD710D3E155}"/>
              </a:ext>
            </a:extLst>
          </p:cNvPr>
          <p:cNvSpPr>
            <a:spLocks noGrp="1"/>
          </p:cNvSpPr>
          <p:nvPr>
            <p:ph type="title"/>
          </p:nvPr>
        </p:nvSpPr>
        <p:spPr>
          <a:xfrm>
            <a:off x="161634" y="925430"/>
            <a:ext cx="7670801" cy="857400"/>
          </a:xfrm>
        </p:spPr>
        <p:txBody>
          <a:bodyPr/>
          <a:lstStyle/>
          <a:p>
            <a:r>
              <a:rPr lang="en-US" dirty="0"/>
              <a:t>What is one of our biggest advocacy resources?</a:t>
            </a:r>
          </a:p>
        </p:txBody>
      </p:sp>
      <p:sp>
        <p:nvSpPr>
          <p:cNvPr id="3" name="Text Placeholder 2">
            <a:extLst>
              <a:ext uri="{FF2B5EF4-FFF2-40B4-BE49-F238E27FC236}">
                <a16:creationId xmlns:a16="http://schemas.microsoft.com/office/drawing/2014/main" id="{15FA3BBB-21E1-4EF9-BDE9-1D2806DCD6B4}"/>
              </a:ext>
            </a:extLst>
          </p:cNvPr>
          <p:cNvSpPr>
            <a:spLocks noGrp="1"/>
          </p:cNvSpPr>
          <p:nvPr>
            <p:ph type="body" idx="1"/>
          </p:nvPr>
        </p:nvSpPr>
        <p:spPr>
          <a:xfrm>
            <a:off x="2106175" y="3402857"/>
            <a:ext cx="2675100" cy="725301"/>
          </a:xfrm>
        </p:spPr>
        <p:txBody>
          <a:bodyPr/>
          <a:lstStyle/>
          <a:p>
            <a:pPr marL="127000" indent="0">
              <a:buNone/>
            </a:pPr>
            <a:r>
              <a:rPr lang="en-US" sz="2800" dirty="0"/>
              <a:t>Our Students!</a:t>
            </a:r>
          </a:p>
        </p:txBody>
      </p:sp>
      <p:sp>
        <p:nvSpPr>
          <p:cNvPr id="6" name="Shape 286">
            <a:extLst>
              <a:ext uri="{FF2B5EF4-FFF2-40B4-BE49-F238E27FC236}">
                <a16:creationId xmlns:a16="http://schemas.microsoft.com/office/drawing/2014/main" id="{8B52D23C-80A6-4E0F-AAF4-ED14066B6B67}"/>
              </a:ext>
            </a:extLst>
          </p:cNvPr>
          <p:cNvSpPr/>
          <p:nvPr/>
        </p:nvSpPr>
        <p:spPr>
          <a:xfrm>
            <a:off x="1191368" y="2756232"/>
            <a:ext cx="1026932" cy="857400"/>
          </a:xfrm>
          <a:custGeom>
            <a:avLst/>
            <a:gdLst/>
            <a:ahLst/>
            <a:cxnLst/>
            <a:rect l="0" t="0" r="0" b="0"/>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66666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296">
            <a:extLst>
              <a:ext uri="{FF2B5EF4-FFF2-40B4-BE49-F238E27FC236}">
                <a16:creationId xmlns:a16="http://schemas.microsoft.com/office/drawing/2014/main" id="{019DC99E-F8D6-43B3-96C5-B9074123D64D}"/>
              </a:ext>
            </a:extLst>
          </p:cNvPr>
          <p:cNvSpPr/>
          <p:nvPr/>
        </p:nvSpPr>
        <p:spPr>
          <a:xfrm>
            <a:off x="1592709" y="4050835"/>
            <a:ext cx="910792" cy="951729"/>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66666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311">
            <a:extLst>
              <a:ext uri="{FF2B5EF4-FFF2-40B4-BE49-F238E27FC236}">
                <a16:creationId xmlns:a16="http://schemas.microsoft.com/office/drawing/2014/main" id="{09C16CBC-0BCC-40E4-AA97-66F57F359C60}"/>
              </a:ext>
            </a:extLst>
          </p:cNvPr>
          <p:cNvSpPr/>
          <p:nvPr/>
        </p:nvSpPr>
        <p:spPr>
          <a:xfrm>
            <a:off x="4570008" y="2528451"/>
            <a:ext cx="1126074" cy="1184944"/>
          </a:xfrm>
          <a:custGeom>
            <a:avLst/>
            <a:gdLst/>
            <a:ahLst/>
            <a:cxnLst/>
            <a:rect l="0" t="0" r="0" b="0"/>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66666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312">
            <a:extLst>
              <a:ext uri="{FF2B5EF4-FFF2-40B4-BE49-F238E27FC236}">
                <a16:creationId xmlns:a16="http://schemas.microsoft.com/office/drawing/2014/main" id="{522352BB-77D3-4C6E-8FEA-482D76EA65C9}"/>
              </a:ext>
            </a:extLst>
          </p:cNvPr>
          <p:cNvSpPr/>
          <p:nvPr/>
        </p:nvSpPr>
        <p:spPr>
          <a:xfrm>
            <a:off x="2775054" y="2332392"/>
            <a:ext cx="1126074" cy="944447"/>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66666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313">
            <a:extLst>
              <a:ext uri="{FF2B5EF4-FFF2-40B4-BE49-F238E27FC236}">
                <a16:creationId xmlns:a16="http://schemas.microsoft.com/office/drawing/2014/main" id="{D2171859-B448-44FF-A863-4E41BEDA6F77}"/>
              </a:ext>
            </a:extLst>
          </p:cNvPr>
          <p:cNvSpPr/>
          <p:nvPr/>
        </p:nvSpPr>
        <p:spPr>
          <a:xfrm>
            <a:off x="4534412" y="3955119"/>
            <a:ext cx="910793" cy="979363"/>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66666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6457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C231AED-4960-4166-B4AA-5B5E5F9BAB54}"/>
              </a:ext>
            </a:extLst>
          </p:cNvPr>
          <p:cNvPicPr>
            <a:picLocks noChangeAspect="1"/>
          </p:cNvPicPr>
          <p:nvPr/>
        </p:nvPicPr>
        <p:blipFill>
          <a:blip r:embed="rId2"/>
          <a:stretch>
            <a:fillRect/>
          </a:stretch>
        </p:blipFill>
        <p:spPr>
          <a:xfrm>
            <a:off x="1805449" y="1115883"/>
            <a:ext cx="3053421" cy="3749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itle 1">
            <a:extLst>
              <a:ext uri="{FF2B5EF4-FFF2-40B4-BE49-F238E27FC236}">
                <a16:creationId xmlns:a16="http://schemas.microsoft.com/office/drawing/2014/main" id="{F1A578E2-B748-437C-833E-C16802D55560}"/>
              </a:ext>
            </a:extLst>
          </p:cNvPr>
          <p:cNvSpPr>
            <a:spLocks noGrp="1"/>
          </p:cNvSpPr>
          <p:nvPr>
            <p:ph type="title"/>
          </p:nvPr>
        </p:nvSpPr>
        <p:spPr>
          <a:xfrm>
            <a:off x="161634" y="925430"/>
            <a:ext cx="7670801" cy="857400"/>
          </a:xfrm>
        </p:spPr>
        <p:txBody>
          <a:bodyPr/>
          <a:lstStyle/>
          <a:p>
            <a:r>
              <a:rPr lang="en-US" sz="4300" dirty="0"/>
              <a:t>We need to open our doors!</a:t>
            </a:r>
            <a:br>
              <a:rPr lang="en-US" sz="4300" dirty="0"/>
            </a:br>
            <a:endParaRPr lang="en-US" sz="4300" dirty="0"/>
          </a:p>
        </p:txBody>
      </p:sp>
    </p:spTree>
    <p:extLst>
      <p:ext uri="{BB962C8B-B14F-4D97-AF65-F5344CB8AC3E}">
        <p14:creationId xmlns:p14="http://schemas.microsoft.com/office/powerpoint/2010/main" val="2703866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WAFLT P</a:t>
            </a:r>
            <a:r>
              <a:rPr lang="en-US" dirty="0"/>
              <a:t>o</a:t>
            </a:r>
            <a:r>
              <a:rPr lang="en" dirty="0"/>
              <a:t>stcard Contest</a:t>
            </a:r>
            <a:endParaRPr dirty="0"/>
          </a:p>
        </p:txBody>
      </p:sp>
      <p:sp>
        <p:nvSpPr>
          <p:cNvPr id="95" name="Shape 9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lvl="0"/>
            <a:r>
              <a:rPr lang="en-US" dirty="0"/>
              <a:t>First few weeks of school.</a:t>
            </a:r>
          </a:p>
          <a:p>
            <a:pPr marL="114300" lvl="0" indent="0">
              <a:buNone/>
            </a:pPr>
            <a:endParaRPr lang="en-US" dirty="0"/>
          </a:p>
          <a:p>
            <a:pPr lvl="0">
              <a:spcBef>
                <a:spcPts val="0"/>
              </a:spcBef>
            </a:pPr>
            <a:r>
              <a:rPr lang="en-US" dirty="0"/>
              <a:t>Helps address the “Why do you take a world language?” at the younger levels.</a:t>
            </a:r>
          </a:p>
          <a:p>
            <a:pPr marL="114300" lvl="0" indent="0">
              <a:spcBef>
                <a:spcPts val="0"/>
              </a:spcBef>
              <a:buNone/>
            </a:pPr>
            <a:endParaRPr lang="en-US" dirty="0"/>
          </a:p>
          <a:p>
            <a:pPr lvl="0">
              <a:spcBef>
                <a:spcPts val="0"/>
              </a:spcBef>
            </a:pPr>
            <a:r>
              <a:rPr lang="en-US" dirty="0"/>
              <a:t>Create a display, make a big deal out of it! Show the community your involvement.</a:t>
            </a:r>
          </a:p>
          <a:p>
            <a:pPr marL="0" lvl="0" indent="0">
              <a:spcBef>
                <a:spcPts val="600"/>
              </a:spcBef>
              <a:spcAft>
                <a:spcPts val="0"/>
              </a:spcAft>
              <a:buNone/>
            </a:pPr>
            <a:endParaRPr dirty="0"/>
          </a:p>
        </p:txBody>
      </p:sp>
      <p:pic>
        <p:nvPicPr>
          <p:cNvPr id="5" name="Picture 4">
            <a:extLst>
              <a:ext uri="{FF2B5EF4-FFF2-40B4-BE49-F238E27FC236}">
                <a16:creationId xmlns:a16="http://schemas.microsoft.com/office/drawing/2014/main" id="{87CD7FBE-AD0A-4F72-968D-F61588252AB1}"/>
              </a:ext>
            </a:extLst>
          </p:cNvPr>
          <p:cNvPicPr>
            <a:picLocks noChangeAspect="1"/>
          </p:cNvPicPr>
          <p:nvPr/>
        </p:nvPicPr>
        <p:blipFill>
          <a:blip r:embed="rId3"/>
          <a:stretch>
            <a:fillRect/>
          </a:stretch>
        </p:blipFill>
        <p:spPr>
          <a:xfrm>
            <a:off x="6117471" y="630541"/>
            <a:ext cx="2911813" cy="3882417"/>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8980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500"/>
                                        <p:tgtEl>
                                          <p:spTgt spid="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xEl>
                                              <p:pRg st="2" end="2"/>
                                            </p:txEl>
                                          </p:spTgt>
                                        </p:tgtEl>
                                        <p:attrNameLst>
                                          <p:attrName>style.visibility</p:attrName>
                                        </p:attrNameLst>
                                      </p:cBhvr>
                                      <p:to>
                                        <p:strVal val="visible"/>
                                      </p:to>
                                    </p:set>
                                    <p:animEffect transition="in" filter="fade">
                                      <p:cBhvr>
                                        <p:cTn id="10" dur="500"/>
                                        <p:tgtEl>
                                          <p:spTgt spid="9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
                                            <p:txEl>
                                              <p:pRg st="4" end="4"/>
                                            </p:txEl>
                                          </p:spTgt>
                                        </p:tgtEl>
                                        <p:attrNameLst>
                                          <p:attrName>style.visibility</p:attrName>
                                        </p:attrNameLst>
                                      </p:cBhvr>
                                      <p:to>
                                        <p:strVal val="visible"/>
                                      </p:to>
                                    </p:set>
                                    <p:animEffect transition="in" filter="fade">
                                      <p:cBhvr>
                                        <p:cTn id="13" dur="500"/>
                                        <p:tgtEl>
                                          <p:spTgt spid="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1348975"/>
            <a:ext cx="5387788"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800" dirty="0"/>
              <a:t>WAFLT </a:t>
            </a:r>
            <a:r>
              <a:rPr lang="en-US" sz="3800" dirty="0"/>
              <a:t>Honors and Excellence in Language Study Award</a:t>
            </a:r>
            <a:endParaRPr sz="3800" dirty="0"/>
          </a:p>
        </p:txBody>
      </p:sp>
      <p:sp>
        <p:nvSpPr>
          <p:cNvPr id="95" name="Shape 9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lvl="0"/>
            <a:r>
              <a:rPr lang="en-US" b="1" dirty="0"/>
              <a:t>Honors</a:t>
            </a:r>
            <a:r>
              <a:rPr lang="en-US" dirty="0"/>
              <a:t>: Student in the highest level class</a:t>
            </a:r>
          </a:p>
          <a:p>
            <a:pPr marL="114300" lvl="0" indent="0">
              <a:buNone/>
            </a:pPr>
            <a:endParaRPr lang="en-US" dirty="0"/>
          </a:p>
          <a:p>
            <a:pPr lvl="0">
              <a:spcBef>
                <a:spcPts val="0"/>
              </a:spcBef>
            </a:pPr>
            <a:r>
              <a:rPr lang="en-US" b="1" dirty="0"/>
              <a:t>Excellence</a:t>
            </a:r>
            <a:r>
              <a:rPr lang="en-US" dirty="0"/>
              <a:t>: Student with great potential in any level (including Elementary!)</a:t>
            </a:r>
          </a:p>
          <a:p>
            <a:pPr marL="114300" lvl="0" indent="0">
              <a:spcBef>
                <a:spcPts val="0"/>
              </a:spcBef>
              <a:buNone/>
            </a:pPr>
            <a:endParaRPr lang="en-US" dirty="0"/>
          </a:p>
          <a:p>
            <a:pPr lvl="0">
              <a:spcBef>
                <a:spcPts val="0"/>
              </a:spcBef>
            </a:pPr>
            <a:r>
              <a:rPr lang="en-US" dirty="0"/>
              <a:t>Make the award known (newsletters, award nights, newspaper). Show a commitment to excellence to the community.</a:t>
            </a:r>
          </a:p>
          <a:p>
            <a:pPr marL="0" lvl="0" indent="0">
              <a:spcBef>
                <a:spcPts val="600"/>
              </a:spcBef>
              <a:spcAft>
                <a:spcPts val="0"/>
              </a:spcAft>
              <a:buNone/>
            </a:pPr>
            <a:endParaRPr dirty="0"/>
          </a:p>
        </p:txBody>
      </p:sp>
      <p:pic>
        <p:nvPicPr>
          <p:cNvPr id="3" name="Picture 2">
            <a:extLst>
              <a:ext uri="{FF2B5EF4-FFF2-40B4-BE49-F238E27FC236}">
                <a16:creationId xmlns:a16="http://schemas.microsoft.com/office/drawing/2014/main" id="{357B4716-9BB2-4AF3-8AE2-AC659F4FBA8B}"/>
              </a:ext>
            </a:extLst>
          </p:cNvPr>
          <p:cNvPicPr>
            <a:picLocks noChangeAspect="1"/>
          </p:cNvPicPr>
          <p:nvPr/>
        </p:nvPicPr>
        <p:blipFill>
          <a:blip r:embed="rId3"/>
          <a:stretch>
            <a:fillRect/>
          </a:stretch>
        </p:blipFill>
        <p:spPr>
          <a:xfrm>
            <a:off x="5417367" y="1165411"/>
            <a:ext cx="3777129" cy="2832847"/>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Rectangle 1">
            <a:extLst>
              <a:ext uri="{FF2B5EF4-FFF2-40B4-BE49-F238E27FC236}">
                <a16:creationId xmlns:a16="http://schemas.microsoft.com/office/drawing/2014/main" id="{076382D7-4F01-4F99-B0A7-70A7240347A5}"/>
              </a:ext>
            </a:extLst>
          </p:cNvPr>
          <p:cNvSpPr/>
          <p:nvPr/>
        </p:nvSpPr>
        <p:spPr>
          <a:xfrm rot="1052176">
            <a:off x="1026459" y="1990747"/>
            <a:ext cx="7091082" cy="1326777"/>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Nominations Due March 15</a:t>
            </a:r>
            <a:r>
              <a:rPr lang="en-US" sz="4000" baseline="30000" dirty="0"/>
              <a:t>th</a:t>
            </a:r>
            <a:r>
              <a:rPr lang="en-US" sz="4000" dirty="0"/>
              <a:t>!</a:t>
            </a:r>
          </a:p>
        </p:txBody>
      </p:sp>
    </p:spTree>
    <p:extLst>
      <p:ext uri="{BB962C8B-B14F-4D97-AF65-F5344CB8AC3E}">
        <p14:creationId xmlns:p14="http://schemas.microsoft.com/office/powerpoint/2010/main" val="374471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500"/>
                                        <p:tgtEl>
                                          <p:spTgt spid="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xEl>
                                              <p:pRg st="2" end="2"/>
                                            </p:txEl>
                                          </p:spTgt>
                                        </p:tgtEl>
                                        <p:attrNameLst>
                                          <p:attrName>style.visibility</p:attrName>
                                        </p:attrNameLst>
                                      </p:cBhvr>
                                      <p:to>
                                        <p:strVal val="visible"/>
                                      </p:to>
                                    </p:set>
                                    <p:animEffect transition="in" filter="fade">
                                      <p:cBhvr>
                                        <p:cTn id="10" dur="500"/>
                                        <p:tgtEl>
                                          <p:spTgt spid="9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
                                            <p:txEl>
                                              <p:pRg st="4" end="4"/>
                                            </p:txEl>
                                          </p:spTgt>
                                        </p:tgtEl>
                                        <p:attrNameLst>
                                          <p:attrName>style.visibility</p:attrName>
                                        </p:attrNameLst>
                                      </p:cBhvr>
                                      <p:to>
                                        <p:strVal val="visible"/>
                                      </p:to>
                                    </p:set>
                                    <p:animEffect transition="in" filter="fade">
                                      <p:cBhvr>
                                        <p:cTn id="13" dur="500"/>
                                        <p:tgtEl>
                                          <p:spTgt spid="9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uild="allAtOnce"/>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1348975"/>
            <a:ext cx="5387788"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3800" dirty="0"/>
              <a:t>Focus on the “Can do’s”, not the “Can’t do’s”</a:t>
            </a:r>
            <a:endParaRPr sz="3800" dirty="0"/>
          </a:p>
        </p:txBody>
      </p:sp>
      <p:sp>
        <p:nvSpPr>
          <p:cNvPr id="95" name="Shape 9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lvl="0"/>
            <a:r>
              <a:rPr lang="en-US" dirty="0"/>
              <a:t>Use student friendly “Can do” language</a:t>
            </a:r>
          </a:p>
          <a:p>
            <a:pPr marL="114300" lvl="0" indent="0">
              <a:buNone/>
            </a:pPr>
            <a:endParaRPr lang="en-US" dirty="0"/>
          </a:p>
          <a:p>
            <a:pPr lvl="0">
              <a:spcBef>
                <a:spcPts val="0"/>
              </a:spcBef>
            </a:pPr>
            <a:r>
              <a:rPr lang="en-US" dirty="0"/>
              <a:t>ACTFL/NCSSFL resource for all levels</a:t>
            </a:r>
          </a:p>
          <a:p>
            <a:pPr marL="114300" lvl="0" indent="0">
              <a:spcBef>
                <a:spcPts val="0"/>
              </a:spcBef>
              <a:buNone/>
            </a:pPr>
            <a:endParaRPr lang="en-US" dirty="0"/>
          </a:p>
          <a:p>
            <a:pPr lvl="0">
              <a:spcBef>
                <a:spcPts val="0"/>
              </a:spcBef>
            </a:pPr>
            <a:r>
              <a:rPr lang="en-US" dirty="0"/>
              <a:t>Gives students tangible benchmarks to</a:t>
            </a:r>
            <a:r>
              <a:rPr lang="en-US" sz="2000" b="1" dirty="0"/>
              <a:t> celebrate </a:t>
            </a:r>
            <a:r>
              <a:rPr lang="en-US" dirty="0"/>
              <a:t>and share.</a:t>
            </a:r>
          </a:p>
          <a:p>
            <a:pPr lvl="0">
              <a:spcBef>
                <a:spcPts val="0"/>
              </a:spcBef>
            </a:pPr>
            <a:endParaRPr lang="en-US" dirty="0"/>
          </a:p>
          <a:p>
            <a:pPr lvl="0">
              <a:spcBef>
                <a:spcPts val="0"/>
              </a:spcBef>
            </a:pPr>
            <a:r>
              <a:rPr lang="en-US" dirty="0"/>
              <a:t>Puts language learning into words that families and admin can understand.</a:t>
            </a:r>
          </a:p>
          <a:p>
            <a:pPr marL="0" lvl="0" indent="0">
              <a:spcBef>
                <a:spcPts val="600"/>
              </a:spcBef>
              <a:spcAft>
                <a:spcPts val="0"/>
              </a:spcAft>
              <a:buNone/>
            </a:pPr>
            <a:endParaRPr dirty="0"/>
          </a:p>
        </p:txBody>
      </p:sp>
      <p:pic>
        <p:nvPicPr>
          <p:cNvPr id="4098" name="Picture 2" descr="Image result for can do statements actfl">
            <a:extLst>
              <a:ext uri="{FF2B5EF4-FFF2-40B4-BE49-F238E27FC236}">
                <a16:creationId xmlns:a16="http://schemas.microsoft.com/office/drawing/2014/main" id="{1EABAADF-4F50-41B6-A050-B121B8A1F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719" y="926726"/>
            <a:ext cx="2334410" cy="3056965"/>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67443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500"/>
                                        <p:tgtEl>
                                          <p:spTgt spid="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xEl>
                                              <p:pRg st="2" end="2"/>
                                            </p:txEl>
                                          </p:spTgt>
                                        </p:tgtEl>
                                        <p:attrNameLst>
                                          <p:attrName>style.visibility</p:attrName>
                                        </p:attrNameLst>
                                      </p:cBhvr>
                                      <p:to>
                                        <p:strVal val="visible"/>
                                      </p:to>
                                    </p:set>
                                    <p:animEffect transition="in" filter="fade">
                                      <p:cBhvr>
                                        <p:cTn id="10" dur="500"/>
                                        <p:tgtEl>
                                          <p:spTgt spid="9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
                                            <p:txEl>
                                              <p:pRg st="4" end="4"/>
                                            </p:txEl>
                                          </p:spTgt>
                                        </p:tgtEl>
                                        <p:attrNameLst>
                                          <p:attrName>style.visibility</p:attrName>
                                        </p:attrNameLst>
                                      </p:cBhvr>
                                      <p:to>
                                        <p:strVal val="visible"/>
                                      </p:to>
                                    </p:set>
                                    <p:animEffect transition="in" filter="fade">
                                      <p:cBhvr>
                                        <p:cTn id="13" dur="500"/>
                                        <p:tgtEl>
                                          <p:spTgt spid="9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5">
                                            <p:txEl>
                                              <p:pRg st="6" end="6"/>
                                            </p:txEl>
                                          </p:spTgt>
                                        </p:tgtEl>
                                        <p:attrNameLst>
                                          <p:attrName>style.visibility</p:attrName>
                                        </p:attrNameLst>
                                      </p:cBhvr>
                                      <p:to>
                                        <p:strVal val="visible"/>
                                      </p:to>
                                    </p:set>
                                    <p:animEffect transition="in" filter="fade">
                                      <p:cBhvr>
                                        <p:cTn id="16" dur="500"/>
                                        <p:tgtEl>
                                          <p:spTgt spid="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Reflect</a:t>
            </a:r>
            <a:endParaRPr dirty="0"/>
          </a:p>
        </p:txBody>
      </p:sp>
      <p:sp>
        <p:nvSpPr>
          <p:cNvPr id="95" name="Shape 95"/>
          <p:cNvSpPr txBox="1">
            <a:spLocks noGrp="1"/>
          </p:cNvSpPr>
          <p:nvPr>
            <p:ph type="body" idx="1"/>
          </p:nvPr>
        </p:nvSpPr>
        <p:spPr>
          <a:xfrm>
            <a:off x="457199" y="2211825"/>
            <a:ext cx="5656729" cy="2637900"/>
          </a:xfrm>
          <a:prstGeom prst="rect">
            <a:avLst/>
          </a:prstGeom>
        </p:spPr>
        <p:txBody>
          <a:bodyPr spcFirstLastPara="1" wrap="square" lIns="91425" tIns="91425" rIns="91425" bIns="91425" anchor="t" anchorCtr="0">
            <a:noAutofit/>
          </a:bodyPr>
          <a:lstStyle/>
          <a:p>
            <a:r>
              <a:rPr lang="en-US" sz="1800" b="1" dirty="0"/>
              <a:t>What is one simple way that you can incorporate an aspect of celebration into your classroom in order to build a culture of advocacy?</a:t>
            </a:r>
          </a:p>
          <a:p>
            <a:pPr marL="0" lvl="0" indent="0">
              <a:spcBef>
                <a:spcPts val="600"/>
              </a:spcBef>
              <a:spcAft>
                <a:spcPts val="0"/>
              </a:spcAft>
              <a:buNone/>
            </a:pPr>
            <a:endParaRPr dirty="0"/>
          </a:p>
        </p:txBody>
      </p:sp>
    </p:spTree>
    <p:extLst>
      <p:ext uri="{BB962C8B-B14F-4D97-AF65-F5344CB8AC3E}">
        <p14:creationId xmlns:p14="http://schemas.microsoft.com/office/powerpoint/2010/main" val="1882207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685800" y="2878750"/>
            <a:ext cx="463296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solidFill>
                  <a:srgbClr val="1155CC"/>
                </a:solidFill>
              </a:rPr>
              <a:t>Celebration highlights..</a:t>
            </a:r>
            <a:r>
              <a:rPr lang="en" dirty="0">
                <a:solidFill>
                  <a:srgbClr val="1155CC"/>
                </a:solidFill>
              </a:rPr>
              <a:t>.</a:t>
            </a:r>
            <a:endParaRPr dirty="0">
              <a:solidFill>
                <a:srgbClr val="1155CC"/>
              </a:solidFill>
            </a:endParaRPr>
          </a:p>
          <a:p>
            <a:pPr marL="0" lvl="0" indent="0" rtl="0">
              <a:spcBef>
                <a:spcPts val="0"/>
              </a:spcBef>
              <a:spcAft>
                <a:spcPts val="0"/>
              </a:spcAft>
              <a:buNone/>
            </a:pPr>
            <a:r>
              <a:rPr lang="en-US" dirty="0"/>
              <a:t>Growth.</a:t>
            </a:r>
            <a:endParaRPr dirty="0"/>
          </a:p>
        </p:txBody>
      </p:sp>
    </p:spTree>
    <p:extLst>
      <p:ext uri="{BB962C8B-B14F-4D97-AF65-F5344CB8AC3E}">
        <p14:creationId xmlns:p14="http://schemas.microsoft.com/office/powerpoint/2010/main" val="88404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25000" r="8000" b="-25000"/>
          </a:stretch>
        </a:blipFill>
        <a:effectLst/>
      </p:bgPr>
    </p:bg>
    <p:spTree>
      <p:nvGrpSpPr>
        <p:cNvPr id="1" name="Shape 87"/>
        <p:cNvGrpSpPr/>
        <p:nvPr/>
      </p:nvGrpSpPr>
      <p:grpSpPr>
        <a:xfrm>
          <a:off x="0" y="0"/>
          <a:ext cx="0" cy="0"/>
          <a:chOff x="0" y="0"/>
          <a:chExt cx="0" cy="0"/>
        </a:xfrm>
      </p:grpSpPr>
      <p:sp>
        <p:nvSpPr>
          <p:cNvPr id="3" name="Text Placeholder 2">
            <a:extLst>
              <a:ext uri="{FF2B5EF4-FFF2-40B4-BE49-F238E27FC236}">
                <a16:creationId xmlns:a16="http://schemas.microsoft.com/office/drawing/2014/main" id="{18104D1B-C1DC-4C95-9C26-C4652588929A}"/>
              </a:ext>
            </a:extLst>
          </p:cNvPr>
          <p:cNvSpPr>
            <a:spLocks noGrp="1"/>
          </p:cNvSpPr>
          <p:nvPr>
            <p:ph type="body" idx="1"/>
          </p:nvPr>
        </p:nvSpPr>
        <p:spPr>
          <a:xfrm>
            <a:off x="0" y="-153521"/>
            <a:ext cx="2070847" cy="1412945"/>
          </a:xfrm>
        </p:spPr>
        <p:txBody>
          <a:bodyPr/>
          <a:lstStyle/>
          <a:p>
            <a:pPr marL="76200" indent="0">
              <a:buNone/>
            </a:pPr>
            <a:r>
              <a:rPr lang="en-US" sz="2800" dirty="0">
                <a:solidFill>
                  <a:schemeClr val="tx1">
                    <a:lumMod val="65000"/>
                    <a:lumOff val="35000"/>
                  </a:schemeClr>
                </a:solidFill>
              </a:rPr>
              <a:t>We all know</a:t>
            </a:r>
          </a:p>
          <a:p>
            <a:pPr marL="76200" indent="0">
              <a:buNone/>
            </a:pPr>
            <a:r>
              <a:rPr lang="en-US" sz="2800" dirty="0">
                <a:solidFill>
                  <a:schemeClr val="tx1">
                    <a:lumMod val="65000"/>
                    <a:lumOff val="35000"/>
                  </a:schemeClr>
                </a:solidFill>
              </a:rPr>
              <a:t>the five C’s</a:t>
            </a:r>
          </a:p>
        </p:txBody>
      </p:sp>
      <p:sp>
        <p:nvSpPr>
          <p:cNvPr id="6" name="Text Placeholder 2">
            <a:extLst>
              <a:ext uri="{FF2B5EF4-FFF2-40B4-BE49-F238E27FC236}">
                <a16:creationId xmlns:a16="http://schemas.microsoft.com/office/drawing/2014/main" id="{1BA1B92A-928F-456F-8CD0-1C76CFF997CA}"/>
              </a:ext>
            </a:extLst>
          </p:cNvPr>
          <p:cNvSpPr txBox="1">
            <a:spLocks/>
          </p:cNvSpPr>
          <p:nvPr/>
        </p:nvSpPr>
        <p:spPr>
          <a:xfrm rot="1880340">
            <a:off x="3729317" y="778151"/>
            <a:ext cx="3388659" cy="141294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1pPr>
            <a:lvl2pPr marL="914400" marR="0" lvl="1"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2pPr>
            <a:lvl3pPr marL="1371600" marR="0" lvl="2"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3pPr>
            <a:lvl4pPr marL="1828800" marR="0" lvl="3"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4pPr>
            <a:lvl5pPr marL="2286000" marR="0" lvl="4"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5pPr>
            <a:lvl6pPr marL="2743200" marR="0" lvl="5"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6pPr>
            <a:lvl7pPr marL="3200400" marR="0" lvl="6"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7pPr>
            <a:lvl8pPr marL="3657600" marR="0" lvl="7"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8pPr>
            <a:lvl9pPr marL="4114800" marR="0" lvl="8"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9pPr>
          </a:lstStyle>
          <a:p>
            <a:pPr marL="76200" indent="0">
              <a:buFont typeface="Lato Light"/>
              <a:buNone/>
            </a:pPr>
            <a:r>
              <a:rPr lang="en-US" sz="4000" b="1" dirty="0">
                <a:ln w="19050">
                  <a:solidFill>
                    <a:schemeClr val="tx1"/>
                  </a:solidFill>
                </a:ln>
                <a:solidFill>
                  <a:schemeClr val="bg1">
                    <a:lumMod val="85000"/>
                  </a:schemeClr>
                </a:solidFill>
              </a:rPr>
              <a:t>Collaboration</a:t>
            </a:r>
          </a:p>
        </p:txBody>
      </p:sp>
      <p:sp>
        <p:nvSpPr>
          <p:cNvPr id="7" name="Text Placeholder 2">
            <a:extLst>
              <a:ext uri="{FF2B5EF4-FFF2-40B4-BE49-F238E27FC236}">
                <a16:creationId xmlns:a16="http://schemas.microsoft.com/office/drawing/2014/main" id="{062D3AE9-08AC-4E5E-AA18-B464CD2B8ABE}"/>
              </a:ext>
            </a:extLst>
          </p:cNvPr>
          <p:cNvSpPr txBox="1">
            <a:spLocks/>
          </p:cNvSpPr>
          <p:nvPr/>
        </p:nvSpPr>
        <p:spPr>
          <a:xfrm rot="20089904">
            <a:off x="1914744" y="1405154"/>
            <a:ext cx="3388659" cy="141294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1pPr>
            <a:lvl2pPr marL="914400" marR="0" lvl="1"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2pPr>
            <a:lvl3pPr marL="1371600" marR="0" lvl="2"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3pPr>
            <a:lvl4pPr marL="1828800" marR="0" lvl="3"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4pPr>
            <a:lvl5pPr marL="2286000" marR="0" lvl="4"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5pPr>
            <a:lvl6pPr marL="2743200" marR="0" lvl="5"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6pPr>
            <a:lvl7pPr marL="3200400" marR="0" lvl="6"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7pPr>
            <a:lvl8pPr marL="3657600" marR="0" lvl="7"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8pPr>
            <a:lvl9pPr marL="4114800" marR="0" lvl="8"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9pPr>
          </a:lstStyle>
          <a:p>
            <a:pPr marL="76200" indent="0">
              <a:buFont typeface="Lato Light"/>
              <a:buNone/>
            </a:pPr>
            <a:r>
              <a:rPr lang="en-US" sz="4000" b="1" dirty="0">
                <a:ln w="19050">
                  <a:solidFill>
                    <a:schemeClr val="tx1"/>
                  </a:solidFill>
                </a:ln>
                <a:solidFill>
                  <a:schemeClr val="bg1">
                    <a:lumMod val="85000"/>
                  </a:schemeClr>
                </a:solidFill>
              </a:rPr>
              <a:t>Cooperation</a:t>
            </a:r>
          </a:p>
        </p:txBody>
      </p:sp>
      <p:sp>
        <p:nvSpPr>
          <p:cNvPr id="8" name="Text Placeholder 2">
            <a:extLst>
              <a:ext uri="{FF2B5EF4-FFF2-40B4-BE49-F238E27FC236}">
                <a16:creationId xmlns:a16="http://schemas.microsoft.com/office/drawing/2014/main" id="{507A9E02-29B6-4CFD-B59A-A07E32AB0CFE}"/>
              </a:ext>
            </a:extLst>
          </p:cNvPr>
          <p:cNvSpPr txBox="1">
            <a:spLocks/>
          </p:cNvSpPr>
          <p:nvPr/>
        </p:nvSpPr>
        <p:spPr>
          <a:xfrm rot="20931906">
            <a:off x="3748667" y="2262773"/>
            <a:ext cx="3388659" cy="141294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1pPr>
            <a:lvl2pPr marL="914400" marR="0" lvl="1"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2pPr>
            <a:lvl3pPr marL="1371600" marR="0" lvl="2"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3pPr>
            <a:lvl4pPr marL="1828800" marR="0" lvl="3"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4pPr>
            <a:lvl5pPr marL="2286000" marR="0" lvl="4"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5pPr>
            <a:lvl6pPr marL="2743200" marR="0" lvl="5"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6pPr>
            <a:lvl7pPr marL="3200400" marR="0" lvl="6"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7pPr>
            <a:lvl8pPr marL="3657600" marR="0" lvl="7"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8pPr>
            <a:lvl9pPr marL="4114800" marR="0" lvl="8"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9pPr>
          </a:lstStyle>
          <a:p>
            <a:pPr marL="76200" indent="0">
              <a:buFont typeface="Lato Light"/>
              <a:buNone/>
            </a:pPr>
            <a:r>
              <a:rPr lang="en-US" sz="4000" b="1" dirty="0">
                <a:ln w="19050">
                  <a:solidFill>
                    <a:schemeClr val="tx1"/>
                  </a:solidFill>
                </a:ln>
                <a:solidFill>
                  <a:schemeClr val="bg1">
                    <a:lumMod val="85000"/>
                  </a:schemeClr>
                </a:solidFill>
              </a:rPr>
              <a:t>Creativity</a:t>
            </a:r>
          </a:p>
        </p:txBody>
      </p:sp>
      <p:sp>
        <p:nvSpPr>
          <p:cNvPr id="9" name="Text Placeholder 2">
            <a:extLst>
              <a:ext uri="{FF2B5EF4-FFF2-40B4-BE49-F238E27FC236}">
                <a16:creationId xmlns:a16="http://schemas.microsoft.com/office/drawing/2014/main" id="{41FEBCDD-FB67-4A24-8C3D-E18A6C20C0DA}"/>
              </a:ext>
            </a:extLst>
          </p:cNvPr>
          <p:cNvSpPr txBox="1">
            <a:spLocks/>
          </p:cNvSpPr>
          <p:nvPr/>
        </p:nvSpPr>
        <p:spPr>
          <a:xfrm rot="1128460">
            <a:off x="1882464" y="2620145"/>
            <a:ext cx="3388659" cy="141294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1pPr>
            <a:lvl2pPr marL="914400" marR="0" lvl="1"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2pPr>
            <a:lvl3pPr marL="1371600" marR="0" lvl="2"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3pPr>
            <a:lvl4pPr marL="1828800" marR="0" lvl="3"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4pPr>
            <a:lvl5pPr marL="2286000" marR="0" lvl="4"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5pPr>
            <a:lvl6pPr marL="2743200" marR="0" lvl="5"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6pPr>
            <a:lvl7pPr marL="3200400" marR="0" lvl="6"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7pPr>
            <a:lvl8pPr marL="3657600" marR="0" lvl="7"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8pPr>
            <a:lvl9pPr marL="4114800" marR="0" lvl="8"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9pPr>
          </a:lstStyle>
          <a:p>
            <a:pPr marL="76200" indent="0">
              <a:buFont typeface="Lato Light"/>
              <a:buNone/>
            </a:pPr>
            <a:r>
              <a:rPr lang="en-US" sz="4000" b="1" dirty="0">
                <a:ln w="19050">
                  <a:solidFill>
                    <a:schemeClr val="tx1"/>
                  </a:solidFill>
                </a:ln>
                <a:solidFill>
                  <a:schemeClr val="bg1">
                    <a:lumMod val="85000"/>
                  </a:schemeClr>
                </a:solidFill>
              </a:rPr>
              <a:t>Challenge</a:t>
            </a:r>
          </a:p>
        </p:txBody>
      </p:sp>
      <p:sp>
        <p:nvSpPr>
          <p:cNvPr id="10" name="Text Placeholder 2">
            <a:extLst>
              <a:ext uri="{FF2B5EF4-FFF2-40B4-BE49-F238E27FC236}">
                <a16:creationId xmlns:a16="http://schemas.microsoft.com/office/drawing/2014/main" id="{FE8959B1-8766-4DA6-97F5-2102992318CA}"/>
              </a:ext>
            </a:extLst>
          </p:cNvPr>
          <p:cNvSpPr txBox="1">
            <a:spLocks/>
          </p:cNvSpPr>
          <p:nvPr/>
        </p:nvSpPr>
        <p:spPr>
          <a:xfrm rot="20388316">
            <a:off x="3655187" y="3283155"/>
            <a:ext cx="3388659" cy="141294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1pPr>
            <a:lvl2pPr marL="914400" marR="0" lvl="1"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2pPr>
            <a:lvl3pPr marL="1371600" marR="0" lvl="2"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3pPr>
            <a:lvl4pPr marL="1828800" marR="0" lvl="3"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4pPr>
            <a:lvl5pPr marL="2286000" marR="0" lvl="4"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5pPr>
            <a:lvl6pPr marL="2743200" marR="0" lvl="5"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6pPr>
            <a:lvl7pPr marL="3200400" marR="0" lvl="6"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7pPr>
            <a:lvl8pPr marL="3657600" marR="0" lvl="7"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8pPr>
            <a:lvl9pPr marL="4114800" marR="0" lvl="8"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9pPr>
          </a:lstStyle>
          <a:p>
            <a:pPr marL="76200" indent="0">
              <a:buFont typeface="Lato Light"/>
              <a:buNone/>
            </a:pPr>
            <a:r>
              <a:rPr lang="en-US" sz="4000" b="1" dirty="0">
                <a:ln w="19050">
                  <a:solidFill>
                    <a:schemeClr val="tx1"/>
                  </a:solidFill>
                </a:ln>
                <a:solidFill>
                  <a:schemeClr val="bg1">
                    <a:lumMod val="85000"/>
                  </a:schemeClr>
                </a:solidFill>
              </a:rPr>
              <a:t>Critique</a:t>
            </a:r>
          </a:p>
        </p:txBody>
      </p:sp>
      <p:sp>
        <p:nvSpPr>
          <p:cNvPr id="11" name="Text Placeholder 2">
            <a:extLst>
              <a:ext uri="{FF2B5EF4-FFF2-40B4-BE49-F238E27FC236}">
                <a16:creationId xmlns:a16="http://schemas.microsoft.com/office/drawing/2014/main" id="{578453B7-0086-4862-B22C-DB57E0C39C5D}"/>
              </a:ext>
            </a:extLst>
          </p:cNvPr>
          <p:cNvSpPr txBox="1">
            <a:spLocks/>
          </p:cNvSpPr>
          <p:nvPr/>
        </p:nvSpPr>
        <p:spPr>
          <a:xfrm>
            <a:off x="1745169" y="1865277"/>
            <a:ext cx="5875091" cy="1412945"/>
          </a:xfrm>
          <a:prstGeom prst="rect">
            <a:avLst/>
          </a:prstGeom>
          <a:gradFill>
            <a:gsLst>
              <a:gs pos="0">
                <a:srgbClr val="FF66FF">
                  <a:alpha val="70000"/>
                </a:srgbClr>
              </a:gs>
              <a:gs pos="74000">
                <a:schemeClr val="accent1">
                  <a:lumMod val="45000"/>
                  <a:lumOff val="55000"/>
                  <a:alpha val="70000"/>
                </a:schemeClr>
              </a:gs>
              <a:gs pos="83000">
                <a:schemeClr val="accent1">
                  <a:lumMod val="45000"/>
                  <a:lumOff val="55000"/>
                  <a:alpha val="70000"/>
                </a:schemeClr>
              </a:gs>
              <a:gs pos="100000">
                <a:schemeClr val="accent1">
                  <a:lumMod val="30000"/>
                  <a:lumOff val="70000"/>
                  <a:alpha val="70000"/>
                </a:schemeClr>
              </a:gs>
            </a:gsLst>
            <a:lin ang="5400000" scaled="1"/>
          </a:gra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1pPr>
            <a:lvl2pPr marL="914400" marR="0" lvl="1"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2pPr>
            <a:lvl3pPr marL="1371600" marR="0" lvl="2"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3pPr>
            <a:lvl4pPr marL="1828800" marR="0" lvl="3"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4pPr>
            <a:lvl5pPr marL="2286000" marR="0" lvl="4"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5pPr>
            <a:lvl6pPr marL="2743200" marR="0" lvl="5"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6pPr>
            <a:lvl7pPr marL="3200400" marR="0" lvl="6"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7pPr>
            <a:lvl8pPr marL="3657600" marR="0" lvl="7"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8pPr>
            <a:lvl9pPr marL="4114800" marR="0" lvl="8" indent="-381000" algn="ctr" rtl="0">
              <a:lnSpc>
                <a:spcPct val="100000"/>
              </a:lnSpc>
              <a:spcBef>
                <a:spcPts val="0"/>
              </a:spcBef>
              <a:spcAft>
                <a:spcPts val="0"/>
              </a:spcAft>
              <a:buClr>
                <a:srgbClr val="FFFFFF"/>
              </a:buClr>
              <a:buSzPts val="2400"/>
              <a:buFont typeface="Lato Light"/>
              <a:buChar char="■"/>
              <a:defRPr sz="2400" b="0" i="1" u="none" strike="noStrike" cap="none">
                <a:solidFill>
                  <a:srgbClr val="FFFFFF"/>
                </a:solidFill>
                <a:latin typeface="Lato Light"/>
                <a:ea typeface="Lato Light"/>
                <a:cs typeface="Lato Light"/>
                <a:sym typeface="Lato Light"/>
              </a:defRPr>
            </a:lvl9pPr>
          </a:lstStyle>
          <a:p>
            <a:pPr marL="76200" indent="0">
              <a:buFont typeface="Lato Light"/>
              <a:buNone/>
            </a:pPr>
            <a:r>
              <a:rPr lang="en-US" sz="7200" b="1" dirty="0">
                <a:ln w="19050">
                  <a:solidFill>
                    <a:schemeClr val="tx1"/>
                  </a:solidFill>
                </a:ln>
                <a:solidFill>
                  <a:srgbClr val="FF0000"/>
                </a:solidFill>
              </a:rPr>
              <a:t>C</a:t>
            </a:r>
            <a:r>
              <a:rPr lang="en-US" sz="7200" b="1" dirty="0">
                <a:ln w="19050">
                  <a:solidFill>
                    <a:schemeClr val="tx1"/>
                  </a:solidFill>
                </a:ln>
                <a:solidFill>
                  <a:srgbClr val="FFC000"/>
                </a:solidFill>
              </a:rPr>
              <a:t>e</a:t>
            </a:r>
            <a:r>
              <a:rPr lang="en-US" sz="7200" b="1" dirty="0">
                <a:ln w="19050">
                  <a:solidFill>
                    <a:schemeClr val="tx1"/>
                  </a:solidFill>
                </a:ln>
                <a:solidFill>
                  <a:srgbClr val="FFFF00"/>
                </a:solidFill>
              </a:rPr>
              <a:t>l</a:t>
            </a:r>
            <a:r>
              <a:rPr lang="en-US" sz="7200" b="1" dirty="0">
                <a:ln w="19050">
                  <a:solidFill>
                    <a:schemeClr val="tx1"/>
                  </a:solidFill>
                </a:ln>
                <a:solidFill>
                  <a:srgbClr val="00B050"/>
                </a:solidFill>
              </a:rPr>
              <a:t>e</a:t>
            </a:r>
            <a:r>
              <a:rPr lang="en-US" sz="7200" b="1" dirty="0">
                <a:ln w="19050">
                  <a:solidFill>
                    <a:schemeClr val="tx1"/>
                  </a:solidFill>
                </a:ln>
                <a:solidFill>
                  <a:srgbClr val="00B0F0"/>
                </a:solidFill>
              </a:rPr>
              <a:t>b</a:t>
            </a:r>
            <a:r>
              <a:rPr lang="en-US" sz="7200" b="1" dirty="0">
                <a:ln w="19050">
                  <a:solidFill>
                    <a:schemeClr val="tx1"/>
                  </a:solidFill>
                </a:ln>
                <a:solidFill>
                  <a:srgbClr val="7030A0"/>
                </a:solidFill>
              </a:rPr>
              <a:t>r</a:t>
            </a:r>
            <a:r>
              <a:rPr lang="en-US" sz="7200" b="1" dirty="0">
                <a:ln w="19050">
                  <a:solidFill>
                    <a:schemeClr val="tx1"/>
                  </a:solidFill>
                </a:ln>
                <a:solidFill>
                  <a:srgbClr val="FF0000"/>
                </a:solidFill>
              </a:rPr>
              <a:t>a</a:t>
            </a:r>
            <a:r>
              <a:rPr lang="en-US" sz="7200" b="1" dirty="0">
                <a:ln w="19050">
                  <a:solidFill>
                    <a:schemeClr val="tx1"/>
                  </a:solidFill>
                </a:ln>
                <a:solidFill>
                  <a:srgbClr val="FFC000"/>
                </a:solidFill>
              </a:rPr>
              <a:t>t</a:t>
            </a:r>
            <a:r>
              <a:rPr lang="en-US" sz="7200" b="1" dirty="0">
                <a:ln w="19050">
                  <a:solidFill>
                    <a:schemeClr val="tx1"/>
                  </a:solidFill>
                </a:ln>
                <a:solidFill>
                  <a:srgbClr val="FFFF00"/>
                </a:solidFill>
              </a:rPr>
              <a:t>i</a:t>
            </a:r>
            <a:r>
              <a:rPr lang="en-US" sz="7200" b="1" dirty="0">
                <a:ln w="19050">
                  <a:solidFill>
                    <a:schemeClr val="tx1"/>
                  </a:solidFill>
                </a:ln>
                <a:solidFill>
                  <a:srgbClr val="00B050"/>
                </a:solidFill>
              </a:rPr>
              <a:t>o</a:t>
            </a:r>
            <a:r>
              <a:rPr lang="en-US" sz="7200" b="1" dirty="0">
                <a:ln w="19050">
                  <a:solidFill>
                    <a:schemeClr val="tx1"/>
                  </a:solidFill>
                </a:ln>
                <a:solidFill>
                  <a:srgbClr val="00B0F0"/>
                </a:solidFill>
              </a:rPr>
              <a:t>n</a:t>
            </a:r>
            <a:r>
              <a:rPr lang="en-US" sz="7200" b="1" dirty="0">
                <a:ln w="19050">
                  <a:solidFill>
                    <a:schemeClr val="tx1"/>
                  </a:solidFill>
                </a:ln>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362">
                                          <p:stCondLst>
                                            <p:cond delay="0"/>
                                          </p:stCondLst>
                                        </p:cTn>
                                        <p:tgtEl>
                                          <p:spTgt spid="7"/>
                                        </p:tgtEl>
                                      </p:cBhvr>
                                    </p:animEffect>
                                    <p:anim calcmode="lin" valueType="num">
                                      <p:cBhvr>
                                        <p:cTn id="26"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31" dur="16">
                                          <p:stCondLst>
                                            <p:cond delay="406"/>
                                          </p:stCondLst>
                                        </p:cTn>
                                        <p:tgtEl>
                                          <p:spTgt spid="7"/>
                                        </p:tgtEl>
                                      </p:cBhvr>
                                      <p:to x="100000" y="60000"/>
                                    </p:animScale>
                                    <p:animScale>
                                      <p:cBhvr>
                                        <p:cTn id="32" dur="104" decel="50000">
                                          <p:stCondLst>
                                            <p:cond delay="423"/>
                                          </p:stCondLst>
                                        </p:cTn>
                                        <p:tgtEl>
                                          <p:spTgt spid="7"/>
                                        </p:tgtEl>
                                      </p:cBhvr>
                                      <p:to x="100000" y="100000"/>
                                    </p:animScale>
                                    <p:animScale>
                                      <p:cBhvr>
                                        <p:cTn id="33" dur="16">
                                          <p:stCondLst>
                                            <p:cond delay="820"/>
                                          </p:stCondLst>
                                        </p:cTn>
                                        <p:tgtEl>
                                          <p:spTgt spid="7"/>
                                        </p:tgtEl>
                                      </p:cBhvr>
                                      <p:to x="100000" y="80000"/>
                                    </p:animScale>
                                    <p:animScale>
                                      <p:cBhvr>
                                        <p:cTn id="34" dur="104" decel="50000">
                                          <p:stCondLst>
                                            <p:cond delay="836"/>
                                          </p:stCondLst>
                                        </p:cTn>
                                        <p:tgtEl>
                                          <p:spTgt spid="7"/>
                                        </p:tgtEl>
                                      </p:cBhvr>
                                      <p:to x="100000" y="100000"/>
                                    </p:animScale>
                                    <p:animScale>
                                      <p:cBhvr>
                                        <p:cTn id="35" dur="16">
                                          <p:stCondLst>
                                            <p:cond delay="1026"/>
                                          </p:stCondLst>
                                        </p:cTn>
                                        <p:tgtEl>
                                          <p:spTgt spid="7"/>
                                        </p:tgtEl>
                                      </p:cBhvr>
                                      <p:to x="100000" y="90000"/>
                                    </p:animScale>
                                    <p:animScale>
                                      <p:cBhvr>
                                        <p:cTn id="36" dur="104" decel="50000">
                                          <p:stCondLst>
                                            <p:cond delay="1042"/>
                                          </p:stCondLst>
                                        </p:cTn>
                                        <p:tgtEl>
                                          <p:spTgt spid="7"/>
                                        </p:tgtEl>
                                      </p:cBhvr>
                                      <p:to x="100000" y="100000"/>
                                    </p:animScale>
                                    <p:animScale>
                                      <p:cBhvr>
                                        <p:cTn id="37" dur="16">
                                          <p:stCondLst>
                                            <p:cond delay="1130"/>
                                          </p:stCondLst>
                                        </p:cTn>
                                        <p:tgtEl>
                                          <p:spTgt spid="7"/>
                                        </p:tgtEl>
                                      </p:cBhvr>
                                      <p:to x="100000" y="95000"/>
                                    </p:animScale>
                                    <p:animScale>
                                      <p:cBhvr>
                                        <p:cTn id="38" dur="104" decel="50000">
                                          <p:stCondLst>
                                            <p:cond delay="1146"/>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362">
                                          <p:stCondLst>
                                            <p:cond delay="0"/>
                                          </p:stCondLst>
                                        </p:cTn>
                                        <p:tgtEl>
                                          <p:spTgt spid="8"/>
                                        </p:tgtEl>
                                      </p:cBhvr>
                                    </p:animEffect>
                                    <p:anim calcmode="lin" valueType="num">
                                      <p:cBhvr>
                                        <p:cTn id="44" dur="113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8"/>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8"/>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8"/>
                                        </p:tgtEl>
                                        <p:attrNameLst>
                                          <p:attrName>ppt_y</p:attrName>
                                        </p:attrNameLst>
                                      </p:cBhvr>
                                      <p:tavLst>
                                        <p:tav tm="0" fmla="#ppt_y-sin(pi*$)/81">
                                          <p:val>
                                            <p:fltVal val="0"/>
                                          </p:val>
                                        </p:tav>
                                        <p:tav tm="100000">
                                          <p:val>
                                            <p:fltVal val="1"/>
                                          </p:val>
                                        </p:tav>
                                      </p:tavLst>
                                    </p:anim>
                                    <p:animScale>
                                      <p:cBhvr>
                                        <p:cTn id="49" dur="16">
                                          <p:stCondLst>
                                            <p:cond delay="406"/>
                                          </p:stCondLst>
                                        </p:cTn>
                                        <p:tgtEl>
                                          <p:spTgt spid="8"/>
                                        </p:tgtEl>
                                      </p:cBhvr>
                                      <p:to x="100000" y="60000"/>
                                    </p:animScale>
                                    <p:animScale>
                                      <p:cBhvr>
                                        <p:cTn id="50" dur="104" decel="50000">
                                          <p:stCondLst>
                                            <p:cond delay="423"/>
                                          </p:stCondLst>
                                        </p:cTn>
                                        <p:tgtEl>
                                          <p:spTgt spid="8"/>
                                        </p:tgtEl>
                                      </p:cBhvr>
                                      <p:to x="100000" y="100000"/>
                                    </p:animScale>
                                    <p:animScale>
                                      <p:cBhvr>
                                        <p:cTn id="51" dur="16">
                                          <p:stCondLst>
                                            <p:cond delay="820"/>
                                          </p:stCondLst>
                                        </p:cTn>
                                        <p:tgtEl>
                                          <p:spTgt spid="8"/>
                                        </p:tgtEl>
                                      </p:cBhvr>
                                      <p:to x="100000" y="80000"/>
                                    </p:animScale>
                                    <p:animScale>
                                      <p:cBhvr>
                                        <p:cTn id="52" dur="104" decel="50000">
                                          <p:stCondLst>
                                            <p:cond delay="836"/>
                                          </p:stCondLst>
                                        </p:cTn>
                                        <p:tgtEl>
                                          <p:spTgt spid="8"/>
                                        </p:tgtEl>
                                      </p:cBhvr>
                                      <p:to x="100000" y="100000"/>
                                    </p:animScale>
                                    <p:animScale>
                                      <p:cBhvr>
                                        <p:cTn id="53" dur="16">
                                          <p:stCondLst>
                                            <p:cond delay="1026"/>
                                          </p:stCondLst>
                                        </p:cTn>
                                        <p:tgtEl>
                                          <p:spTgt spid="8"/>
                                        </p:tgtEl>
                                      </p:cBhvr>
                                      <p:to x="100000" y="90000"/>
                                    </p:animScale>
                                    <p:animScale>
                                      <p:cBhvr>
                                        <p:cTn id="54" dur="104" decel="50000">
                                          <p:stCondLst>
                                            <p:cond delay="1042"/>
                                          </p:stCondLst>
                                        </p:cTn>
                                        <p:tgtEl>
                                          <p:spTgt spid="8"/>
                                        </p:tgtEl>
                                      </p:cBhvr>
                                      <p:to x="100000" y="100000"/>
                                    </p:animScale>
                                    <p:animScale>
                                      <p:cBhvr>
                                        <p:cTn id="55" dur="16">
                                          <p:stCondLst>
                                            <p:cond delay="1130"/>
                                          </p:stCondLst>
                                        </p:cTn>
                                        <p:tgtEl>
                                          <p:spTgt spid="8"/>
                                        </p:tgtEl>
                                      </p:cBhvr>
                                      <p:to x="100000" y="95000"/>
                                    </p:animScale>
                                    <p:animScale>
                                      <p:cBhvr>
                                        <p:cTn id="56" dur="104" decel="50000">
                                          <p:stCondLst>
                                            <p:cond delay="1146"/>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362">
                                          <p:stCondLst>
                                            <p:cond delay="0"/>
                                          </p:stCondLst>
                                        </p:cTn>
                                        <p:tgtEl>
                                          <p:spTgt spid="9"/>
                                        </p:tgtEl>
                                      </p:cBhvr>
                                    </p:animEffect>
                                    <p:anim calcmode="lin" valueType="num">
                                      <p:cBhvr>
                                        <p:cTn id="62" dur="1139"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415"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415" tmFilter="0, 0; 0.125,0.2665; 0.25,0.4; 0.375,0.465; 0.5,0.5;  0.625,0.535; 0.75,0.6; 0.875,0.7335; 1,1">
                                          <p:stCondLst>
                                            <p:cond delay="415"/>
                                          </p:stCondLst>
                                        </p:cTn>
                                        <p:tgtEl>
                                          <p:spTgt spid="9"/>
                                        </p:tgtEl>
                                        <p:attrNameLst>
                                          <p:attrName>ppt_y</p:attrName>
                                        </p:attrNameLst>
                                      </p:cBhvr>
                                      <p:tavLst>
                                        <p:tav tm="0" fmla="#ppt_y-sin(pi*$)/9">
                                          <p:val>
                                            <p:fltVal val="0"/>
                                          </p:val>
                                        </p:tav>
                                        <p:tav tm="100000">
                                          <p:val>
                                            <p:fltVal val="1"/>
                                          </p:val>
                                        </p:tav>
                                      </p:tavLst>
                                    </p:anim>
                                    <p:anim calcmode="lin" valueType="num">
                                      <p:cBhvr>
                                        <p:cTn id="65" dur="207" tmFilter="0, 0; 0.125,0.2665; 0.25,0.4; 0.375,0.465; 0.5,0.5;  0.625,0.535; 0.75,0.6; 0.875,0.7335; 1,1">
                                          <p:stCondLst>
                                            <p:cond delay="828"/>
                                          </p:stCondLst>
                                        </p:cTn>
                                        <p:tgtEl>
                                          <p:spTgt spid="9"/>
                                        </p:tgtEl>
                                        <p:attrNameLst>
                                          <p:attrName>ppt_y</p:attrName>
                                        </p:attrNameLst>
                                      </p:cBhvr>
                                      <p:tavLst>
                                        <p:tav tm="0" fmla="#ppt_y-sin(pi*$)/27">
                                          <p:val>
                                            <p:fltVal val="0"/>
                                          </p:val>
                                        </p:tav>
                                        <p:tav tm="100000">
                                          <p:val>
                                            <p:fltVal val="1"/>
                                          </p:val>
                                        </p:tav>
                                      </p:tavLst>
                                    </p:anim>
                                    <p:anim calcmode="lin" valueType="num">
                                      <p:cBhvr>
                                        <p:cTn id="66" dur="103" tmFilter="0, 0; 0.125,0.2665; 0.25,0.4; 0.375,0.465; 0.5,0.5;  0.625,0.535; 0.75,0.6; 0.875,0.7335; 1,1">
                                          <p:stCondLst>
                                            <p:cond delay="1035"/>
                                          </p:stCondLst>
                                        </p:cTn>
                                        <p:tgtEl>
                                          <p:spTgt spid="9"/>
                                        </p:tgtEl>
                                        <p:attrNameLst>
                                          <p:attrName>ppt_y</p:attrName>
                                        </p:attrNameLst>
                                      </p:cBhvr>
                                      <p:tavLst>
                                        <p:tav tm="0" fmla="#ppt_y-sin(pi*$)/81">
                                          <p:val>
                                            <p:fltVal val="0"/>
                                          </p:val>
                                        </p:tav>
                                        <p:tav tm="100000">
                                          <p:val>
                                            <p:fltVal val="1"/>
                                          </p:val>
                                        </p:tav>
                                      </p:tavLst>
                                    </p:anim>
                                    <p:animScale>
                                      <p:cBhvr>
                                        <p:cTn id="67" dur="16">
                                          <p:stCondLst>
                                            <p:cond delay="406"/>
                                          </p:stCondLst>
                                        </p:cTn>
                                        <p:tgtEl>
                                          <p:spTgt spid="9"/>
                                        </p:tgtEl>
                                      </p:cBhvr>
                                      <p:to x="100000" y="60000"/>
                                    </p:animScale>
                                    <p:animScale>
                                      <p:cBhvr>
                                        <p:cTn id="68" dur="104" decel="50000">
                                          <p:stCondLst>
                                            <p:cond delay="423"/>
                                          </p:stCondLst>
                                        </p:cTn>
                                        <p:tgtEl>
                                          <p:spTgt spid="9"/>
                                        </p:tgtEl>
                                      </p:cBhvr>
                                      <p:to x="100000" y="100000"/>
                                    </p:animScale>
                                    <p:animScale>
                                      <p:cBhvr>
                                        <p:cTn id="69" dur="16">
                                          <p:stCondLst>
                                            <p:cond delay="820"/>
                                          </p:stCondLst>
                                        </p:cTn>
                                        <p:tgtEl>
                                          <p:spTgt spid="9"/>
                                        </p:tgtEl>
                                      </p:cBhvr>
                                      <p:to x="100000" y="80000"/>
                                    </p:animScale>
                                    <p:animScale>
                                      <p:cBhvr>
                                        <p:cTn id="70" dur="104" decel="50000">
                                          <p:stCondLst>
                                            <p:cond delay="836"/>
                                          </p:stCondLst>
                                        </p:cTn>
                                        <p:tgtEl>
                                          <p:spTgt spid="9"/>
                                        </p:tgtEl>
                                      </p:cBhvr>
                                      <p:to x="100000" y="100000"/>
                                    </p:animScale>
                                    <p:animScale>
                                      <p:cBhvr>
                                        <p:cTn id="71" dur="16">
                                          <p:stCondLst>
                                            <p:cond delay="1026"/>
                                          </p:stCondLst>
                                        </p:cTn>
                                        <p:tgtEl>
                                          <p:spTgt spid="9"/>
                                        </p:tgtEl>
                                      </p:cBhvr>
                                      <p:to x="100000" y="90000"/>
                                    </p:animScale>
                                    <p:animScale>
                                      <p:cBhvr>
                                        <p:cTn id="72" dur="104" decel="50000">
                                          <p:stCondLst>
                                            <p:cond delay="1042"/>
                                          </p:stCondLst>
                                        </p:cTn>
                                        <p:tgtEl>
                                          <p:spTgt spid="9"/>
                                        </p:tgtEl>
                                      </p:cBhvr>
                                      <p:to x="100000" y="100000"/>
                                    </p:animScale>
                                    <p:animScale>
                                      <p:cBhvr>
                                        <p:cTn id="73" dur="16">
                                          <p:stCondLst>
                                            <p:cond delay="1130"/>
                                          </p:stCondLst>
                                        </p:cTn>
                                        <p:tgtEl>
                                          <p:spTgt spid="9"/>
                                        </p:tgtEl>
                                      </p:cBhvr>
                                      <p:to x="100000" y="95000"/>
                                    </p:animScale>
                                    <p:animScale>
                                      <p:cBhvr>
                                        <p:cTn id="74" dur="104" decel="50000">
                                          <p:stCondLst>
                                            <p:cond delay="1146"/>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362">
                                          <p:stCondLst>
                                            <p:cond delay="0"/>
                                          </p:stCondLst>
                                        </p:cTn>
                                        <p:tgtEl>
                                          <p:spTgt spid="10"/>
                                        </p:tgtEl>
                                      </p:cBhvr>
                                    </p:animEffect>
                                    <p:anim calcmode="lin" valueType="num">
                                      <p:cBhvr>
                                        <p:cTn id="80"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83"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84"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85" dur="16">
                                          <p:stCondLst>
                                            <p:cond delay="406"/>
                                          </p:stCondLst>
                                        </p:cTn>
                                        <p:tgtEl>
                                          <p:spTgt spid="10"/>
                                        </p:tgtEl>
                                      </p:cBhvr>
                                      <p:to x="100000" y="60000"/>
                                    </p:animScale>
                                    <p:animScale>
                                      <p:cBhvr>
                                        <p:cTn id="86" dur="104" decel="50000">
                                          <p:stCondLst>
                                            <p:cond delay="423"/>
                                          </p:stCondLst>
                                        </p:cTn>
                                        <p:tgtEl>
                                          <p:spTgt spid="10"/>
                                        </p:tgtEl>
                                      </p:cBhvr>
                                      <p:to x="100000" y="100000"/>
                                    </p:animScale>
                                    <p:animScale>
                                      <p:cBhvr>
                                        <p:cTn id="87" dur="16">
                                          <p:stCondLst>
                                            <p:cond delay="820"/>
                                          </p:stCondLst>
                                        </p:cTn>
                                        <p:tgtEl>
                                          <p:spTgt spid="10"/>
                                        </p:tgtEl>
                                      </p:cBhvr>
                                      <p:to x="100000" y="80000"/>
                                    </p:animScale>
                                    <p:animScale>
                                      <p:cBhvr>
                                        <p:cTn id="88" dur="104" decel="50000">
                                          <p:stCondLst>
                                            <p:cond delay="836"/>
                                          </p:stCondLst>
                                        </p:cTn>
                                        <p:tgtEl>
                                          <p:spTgt spid="10"/>
                                        </p:tgtEl>
                                      </p:cBhvr>
                                      <p:to x="100000" y="100000"/>
                                    </p:animScale>
                                    <p:animScale>
                                      <p:cBhvr>
                                        <p:cTn id="89" dur="16">
                                          <p:stCondLst>
                                            <p:cond delay="1026"/>
                                          </p:stCondLst>
                                        </p:cTn>
                                        <p:tgtEl>
                                          <p:spTgt spid="10"/>
                                        </p:tgtEl>
                                      </p:cBhvr>
                                      <p:to x="100000" y="90000"/>
                                    </p:animScale>
                                    <p:animScale>
                                      <p:cBhvr>
                                        <p:cTn id="90" dur="104" decel="50000">
                                          <p:stCondLst>
                                            <p:cond delay="1042"/>
                                          </p:stCondLst>
                                        </p:cTn>
                                        <p:tgtEl>
                                          <p:spTgt spid="10"/>
                                        </p:tgtEl>
                                      </p:cBhvr>
                                      <p:to x="100000" y="100000"/>
                                    </p:animScale>
                                    <p:animScale>
                                      <p:cBhvr>
                                        <p:cTn id="91" dur="16">
                                          <p:stCondLst>
                                            <p:cond delay="1130"/>
                                          </p:stCondLst>
                                        </p:cTn>
                                        <p:tgtEl>
                                          <p:spTgt spid="10"/>
                                        </p:tgtEl>
                                      </p:cBhvr>
                                      <p:to x="100000" y="95000"/>
                                    </p:animScale>
                                    <p:animScale>
                                      <p:cBhvr>
                                        <p:cTn id="92" dur="104" decel="50000">
                                          <p:stCondLst>
                                            <p:cond delay="1146"/>
                                          </p:stCondLst>
                                        </p:cTn>
                                        <p:tgtEl>
                                          <p:spTgt spid="10"/>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1000" fill="hold"/>
                                        <p:tgtEl>
                                          <p:spTgt spid="11"/>
                                        </p:tgtEl>
                                        <p:attrNameLst>
                                          <p:attrName>ppt_w</p:attrName>
                                        </p:attrNameLst>
                                      </p:cBhvr>
                                      <p:tavLst>
                                        <p:tav tm="0">
                                          <p:val>
                                            <p:fltVal val="0"/>
                                          </p:val>
                                        </p:tav>
                                        <p:tav tm="100000">
                                          <p:val>
                                            <p:strVal val="#ppt_w"/>
                                          </p:val>
                                        </p:tav>
                                      </p:tavLst>
                                    </p:anim>
                                    <p:anim calcmode="lin" valueType="num">
                                      <p:cBhvr>
                                        <p:cTn id="98" dur="1000" fill="hold"/>
                                        <p:tgtEl>
                                          <p:spTgt spid="11"/>
                                        </p:tgtEl>
                                        <p:attrNameLst>
                                          <p:attrName>ppt_h</p:attrName>
                                        </p:attrNameLst>
                                      </p:cBhvr>
                                      <p:tavLst>
                                        <p:tav tm="0">
                                          <p:val>
                                            <p:fltVal val="0"/>
                                          </p:val>
                                        </p:tav>
                                        <p:tav tm="100000">
                                          <p:val>
                                            <p:strVal val="#ppt_h"/>
                                          </p:val>
                                        </p:tav>
                                      </p:tavLst>
                                    </p:anim>
                                    <p:anim calcmode="lin" valueType="num">
                                      <p:cBhvr>
                                        <p:cTn id="99" dur="1000" fill="hold"/>
                                        <p:tgtEl>
                                          <p:spTgt spid="11"/>
                                        </p:tgtEl>
                                        <p:attrNameLst>
                                          <p:attrName>style.rotation</p:attrName>
                                        </p:attrNameLst>
                                      </p:cBhvr>
                                      <p:tavLst>
                                        <p:tav tm="0">
                                          <p:val>
                                            <p:fltVal val="90"/>
                                          </p:val>
                                        </p:tav>
                                        <p:tav tm="100000">
                                          <p:val>
                                            <p:fltVal val="0"/>
                                          </p:val>
                                        </p:tav>
                                      </p:tavLst>
                                    </p:anim>
                                    <p:animEffect transition="in" filter="fade">
                                      <p:cBhvr>
                                        <p:cTn id="10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Celebrating Growth</a:t>
            </a:r>
            <a:endParaRPr dirty="0"/>
          </a:p>
        </p:txBody>
      </p:sp>
      <p:sp>
        <p:nvSpPr>
          <p:cNvPr id="95" name="Shape 95"/>
          <p:cNvSpPr txBox="1">
            <a:spLocks noGrp="1"/>
          </p:cNvSpPr>
          <p:nvPr>
            <p:ph type="body" idx="1"/>
          </p:nvPr>
        </p:nvSpPr>
        <p:spPr>
          <a:xfrm>
            <a:off x="457199" y="2211825"/>
            <a:ext cx="5656729" cy="2637900"/>
          </a:xfrm>
          <a:prstGeom prst="rect">
            <a:avLst/>
          </a:prstGeom>
        </p:spPr>
        <p:txBody>
          <a:bodyPr spcFirstLastPara="1" wrap="square" lIns="91425" tIns="91425" rIns="91425" bIns="91425" anchor="t" anchorCtr="0">
            <a:noAutofit/>
          </a:bodyPr>
          <a:lstStyle/>
          <a:p>
            <a:r>
              <a:rPr lang="en-US" b="1" dirty="0"/>
              <a:t>What do you do to celebrate growth and achievement in your classroom?</a:t>
            </a:r>
          </a:p>
          <a:p>
            <a:pPr marL="0" lvl="0" indent="0">
              <a:spcBef>
                <a:spcPts val="600"/>
              </a:spcBef>
              <a:spcAft>
                <a:spcPts val="0"/>
              </a:spcAft>
              <a:buNone/>
            </a:pPr>
            <a:endParaRPr dirty="0"/>
          </a:p>
        </p:txBody>
      </p:sp>
    </p:spTree>
    <p:extLst>
      <p:ext uri="{BB962C8B-B14F-4D97-AF65-F5344CB8AC3E}">
        <p14:creationId xmlns:p14="http://schemas.microsoft.com/office/powerpoint/2010/main" val="1701177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1411730"/>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My journey…</a:t>
            </a:r>
            <a:endParaRPr dirty="0"/>
          </a:p>
        </p:txBody>
      </p:sp>
      <p:sp>
        <p:nvSpPr>
          <p:cNvPr id="95" name="Shape 9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lvl="0"/>
            <a:r>
              <a:rPr lang="en-US" dirty="0"/>
              <a:t>Shifting the paradigm to proficiency.</a:t>
            </a:r>
          </a:p>
          <a:p>
            <a:pPr lvl="0"/>
            <a:endParaRPr lang="en-US" dirty="0"/>
          </a:p>
          <a:p>
            <a:pPr lvl="0"/>
            <a:r>
              <a:rPr lang="en-US" dirty="0"/>
              <a:t>Some had difficulty adjusting.</a:t>
            </a:r>
          </a:p>
          <a:p>
            <a:pPr marL="114300" lvl="0" indent="0">
              <a:buNone/>
            </a:pPr>
            <a:endParaRPr lang="en-US" dirty="0"/>
          </a:p>
          <a:p>
            <a:pPr lvl="0">
              <a:spcBef>
                <a:spcPts val="0"/>
              </a:spcBef>
            </a:pPr>
            <a:r>
              <a:rPr lang="en-US" dirty="0"/>
              <a:t>Transparent and for the students.</a:t>
            </a:r>
          </a:p>
          <a:p>
            <a:pPr marL="114300" lvl="0" indent="0">
              <a:spcBef>
                <a:spcPts val="0"/>
              </a:spcBef>
              <a:buNone/>
            </a:pPr>
            <a:endParaRPr lang="en-US" dirty="0"/>
          </a:p>
          <a:p>
            <a:pPr lvl="0">
              <a:spcBef>
                <a:spcPts val="0"/>
              </a:spcBef>
            </a:pPr>
            <a:r>
              <a:rPr lang="en-US" dirty="0"/>
              <a:t>Here are my next steps…</a:t>
            </a:r>
          </a:p>
        </p:txBody>
      </p:sp>
      <p:pic>
        <p:nvPicPr>
          <p:cNvPr id="3" name="Picture 2">
            <a:extLst>
              <a:ext uri="{FF2B5EF4-FFF2-40B4-BE49-F238E27FC236}">
                <a16:creationId xmlns:a16="http://schemas.microsoft.com/office/drawing/2014/main" id="{BF14024C-4142-45A7-BC45-6E468EEAB5F3}"/>
              </a:ext>
            </a:extLst>
          </p:cNvPr>
          <p:cNvPicPr>
            <a:picLocks noChangeAspect="1"/>
          </p:cNvPicPr>
          <p:nvPr/>
        </p:nvPicPr>
        <p:blipFill rotWithShape="1">
          <a:blip r:embed="rId3"/>
          <a:srcRect t="33190" b="31189"/>
          <a:stretch/>
        </p:blipFill>
        <p:spPr>
          <a:xfrm>
            <a:off x="3484917" y="177950"/>
            <a:ext cx="5235388" cy="139865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AA0E3A97-69C5-48B5-BD05-95BF6202038E}"/>
              </a:ext>
            </a:extLst>
          </p:cNvPr>
          <p:cNvPicPr>
            <a:picLocks noChangeAspect="1"/>
          </p:cNvPicPr>
          <p:nvPr/>
        </p:nvPicPr>
        <p:blipFill>
          <a:blip r:embed="rId4"/>
          <a:stretch>
            <a:fillRect/>
          </a:stretch>
        </p:blipFill>
        <p:spPr>
          <a:xfrm>
            <a:off x="5246706" y="2005388"/>
            <a:ext cx="3473599" cy="26051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712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500"/>
                                        <p:tgtEl>
                                          <p:spTgt spid="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xEl>
                                              <p:pRg st="2" end="2"/>
                                            </p:txEl>
                                          </p:spTgt>
                                        </p:tgtEl>
                                        <p:attrNameLst>
                                          <p:attrName>style.visibility</p:attrName>
                                        </p:attrNameLst>
                                      </p:cBhvr>
                                      <p:to>
                                        <p:strVal val="visible"/>
                                      </p:to>
                                    </p:set>
                                    <p:animEffect transition="in" filter="fade">
                                      <p:cBhvr>
                                        <p:cTn id="10" dur="500"/>
                                        <p:tgtEl>
                                          <p:spTgt spid="9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
                                            <p:txEl>
                                              <p:pRg st="4" end="4"/>
                                            </p:txEl>
                                          </p:spTgt>
                                        </p:tgtEl>
                                        <p:attrNameLst>
                                          <p:attrName>style.visibility</p:attrName>
                                        </p:attrNameLst>
                                      </p:cBhvr>
                                      <p:to>
                                        <p:strVal val="visible"/>
                                      </p:to>
                                    </p:set>
                                    <p:animEffect transition="in" filter="fade">
                                      <p:cBhvr>
                                        <p:cTn id="13" dur="500"/>
                                        <p:tgtEl>
                                          <p:spTgt spid="9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5">
                                            <p:txEl>
                                              <p:pRg st="6" end="6"/>
                                            </p:txEl>
                                          </p:spTgt>
                                        </p:tgtEl>
                                        <p:attrNameLst>
                                          <p:attrName>style.visibility</p:attrName>
                                        </p:attrNameLst>
                                      </p:cBhvr>
                                      <p:to>
                                        <p:strVal val="visible"/>
                                      </p:to>
                                    </p:set>
                                    <p:animEffect transition="in" filter="fade">
                                      <p:cBhvr>
                                        <p:cTn id="16" dur="500"/>
                                        <p:tgtEl>
                                          <p:spTgt spid="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1411730"/>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1 - Student </a:t>
            </a:r>
            <a:br>
              <a:rPr lang="en-US" dirty="0"/>
            </a:br>
            <a:r>
              <a:rPr lang="en-US" dirty="0"/>
              <a:t>Friendly Rubrics</a:t>
            </a:r>
            <a:endParaRPr dirty="0"/>
          </a:p>
        </p:txBody>
      </p:sp>
      <p:sp>
        <p:nvSpPr>
          <p:cNvPr id="95" name="Shape 9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lvl="0"/>
            <a:r>
              <a:rPr lang="en-US" dirty="0"/>
              <a:t>Help promote self-monitoring</a:t>
            </a:r>
          </a:p>
          <a:p>
            <a:pPr lvl="0"/>
            <a:endParaRPr lang="en-US" dirty="0"/>
          </a:p>
          <a:p>
            <a:pPr lvl="0"/>
            <a:r>
              <a:rPr lang="en-US" dirty="0"/>
              <a:t>Teach students to see own growth</a:t>
            </a:r>
          </a:p>
          <a:p>
            <a:pPr lvl="0"/>
            <a:endParaRPr lang="en-US" dirty="0"/>
          </a:p>
          <a:p>
            <a:pPr lvl="0"/>
            <a:r>
              <a:rPr lang="en-US" dirty="0"/>
              <a:t>Allow for “self-celebration”</a:t>
            </a:r>
          </a:p>
        </p:txBody>
      </p:sp>
      <p:pic>
        <p:nvPicPr>
          <p:cNvPr id="5" name="Picture 4">
            <a:extLst>
              <a:ext uri="{FF2B5EF4-FFF2-40B4-BE49-F238E27FC236}">
                <a16:creationId xmlns:a16="http://schemas.microsoft.com/office/drawing/2014/main" id="{6094E59D-5328-4980-99E0-2E2DBE34F9E1}"/>
              </a:ext>
            </a:extLst>
          </p:cNvPr>
          <p:cNvPicPr>
            <a:picLocks noChangeAspect="1"/>
          </p:cNvPicPr>
          <p:nvPr/>
        </p:nvPicPr>
        <p:blipFill rotWithShape="1">
          <a:blip r:embed="rId3"/>
          <a:srcRect t="20077"/>
          <a:stretch/>
        </p:blipFill>
        <p:spPr>
          <a:xfrm>
            <a:off x="5459505" y="1411730"/>
            <a:ext cx="3361875" cy="22471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CB14D54F-8BDE-47B8-9A9A-6597E16F33DA}"/>
              </a:ext>
            </a:extLst>
          </p:cNvPr>
          <p:cNvSpPr txBox="1"/>
          <p:nvPr/>
        </p:nvSpPr>
        <p:spPr>
          <a:xfrm>
            <a:off x="5576047" y="3731033"/>
            <a:ext cx="2976283" cy="523220"/>
          </a:xfrm>
          <a:prstGeom prst="rect">
            <a:avLst/>
          </a:prstGeom>
          <a:solidFill>
            <a:schemeClr val="bg1">
              <a:alpha val="61000"/>
            </a:schemeClr>
          </a:solidFill>
        </p:spPr>
        <p:txBody>
          <a:bodyPr wrap="square" rtlCol="0">
            <a:spAutoFit/>
          </a:bodyPr>
          <a:lstStyle/>
          <a:p>
            <a:pPr algn="ctr"/>
            <a:r>
              <a:rPr lang="en-US" dirty="0"/>
              <a:t>*Disclaimer: Rough, rough draft from previous years</a:t>
            </a:r>
          </a:p>
        </p:txBody>
      </p:sp>
    </p:spTree>
    <p:extLst>
      <p:ext uri="{BB962C8B-B14F-4D97-AF65-F5344CB8AC3E}">
        <p14:creationId xmlns:p14="http://schemas.microsoft.com/office/powerpoint/2010/main" val="146996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500"/>
                                        <p:tgtEl>
                                          <p:spTgt spid="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xEl>
                                              <p:pRg st="2" end="2"/>
                                            </p:txEl>
                                          </p:spTgt>
                                        </p:tgtEl>
                                        <p:attrNameLst>
                                          <p:attrName>style.visibility</p:attrName>
                                        </p:attrNameLst>
                                      </p:cBhvr>
                                      <p:to>
                                        <p:strVal val="visible"/>
                                      </p:to>
                                    </p:set>
                                    <p:animEffect transition="in" filter="fade">
                                      <p:cBhvr>
                                        <p:cTn id="10" dur="500"/>
                                        <p:tgtEl>
                                          <p:spTgt spid="9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
                                            <p:txEl>
                                              <p:pRg st="4" end="4"/>
                                            </p:txEl>
                                          </p:spTgt>
                                        </p:tgtEl>
                                        <p:attrNameLst>
                                          <p:attrName>style.visibility</p:attrName>
                                        </p:attrNameLst>
                                      </p:cBhvr>
                                      <p:to>
                                        <p:strVal val="visible"/>
                                      </p:to>
                                    </p:set>
                                    <p:animEffect transition="in" filter="fade">
                                      <p:cBhvr>
                                        <p:cTn id="13" dur="500"/>
                                        <p:tgtEl>
                                          <p:spTgt spid="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1411730"/>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2- Implementation</a:t>
            </a:r>
            <a:br>
              <a:rPr lang="en-US" dirty="0"/>
            </a:br>
            <a:r>
              <a:rPr lang="en-US" dirty="0"/>
              <a:t>of affirmations</a:t>
            </a:r>
            <a:endParaRPr dirty="0"/>
          </a:p>
        </p:txBody>
      </p:sp>
      <p:sp>
        <p:nvSpPr>
          <p:cNvPr id="95" name="Shape 95"/>
          <p:cNvSpPr txBox="1">
            <a:spLocks noGrp="1"/>
          </p:cNvSpPr>
          <p:nvPr>
            <p:ph type="body" idx="1"/>
          </p:nvPr>
        </p:nvSpPr>
        <p:spPr>
          <a:xfrm>
            <a:off x="457200" y="2244400"/>
            <a:ext cx="4858871" cy="2605200"/>
          </a:xfrm>
          <a:prstGeom prst="rect">
            <a:avLst/>
          </a:prstGeom>
        </p:spPr>
        <p:txBody>
          <a:bodyPr spcFirstLastPara="1" wrap="square" lIns="91425" tIns="91425" rIns="91425" bIns="91425" anchor="t" anchorCtr="0">
            <a:noAutofit/>
          </a:bodyPr>
          <a:lstStyle/>
          <a:p>
            <a:pPr lvl="0"/>
            <a:r>
              <a:rPr lang="en-US" dirty="0"/>
              <a:t>Provide system to regularly give feedback and allow students to be affirmed </a:t>
            </a:r>
          </a:p>
          <a:p>
            <a:pPr lvl="0"/>
            <a:endParaRPr lang="en-US" dirty="0"/>
          </a:p>
          <a:p>
            <a:pPr lvl="0"/>
            <a:r>
              <a:rPr lang="en-US" dirty="0"/>
              <a:t>Will use my creation from Make and Take this afternoon to house my affirmations</a:t>
            </a:r>
          </a:p>
          <a:p>
            <a:pPr lvl="0"/>
            <a:endParaRPr lang="en-US" dirty="0"/>
          </a:p>
          <a:p>
            <a:pPr lvl="0"/>
            <a:r>
              <a:rPr lang="en-US" dirty="0"/>
              <a:t>Students can take as they see fit in order to celebrate whatever growth they see</a:t>
            </a:r>
          </a:p>
        </p:txBody>
      </p:sp>
      <p:pic>
        <p:nvPicPr>
          <p:cNvPr id="6146" name="Picture 2" descr="Image result for bien hecho">
            <a:extLst>
              <a:ext uri="{FF2B5EF4-FFF2-40B4-BE49-F238E27FC236}">
                <a16:creationId xmlns:a16="http://schemas.microsoft.com/office/drawing/2014/main" id="{2C6FE019-6E11-4B29-AAFF-70F0481C1FA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3295" y="1736975"/>
            <a:ext cx="34290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23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500"/>
                                        <p:tgtEl>
                                          <p:spTgt spid="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xEl>
                                              <p:pRg st="2" end="2"/>
                                            </p:txEl>
                                          </p:spTgt>
                                        </p:tgtEl>
                                        <p:attrNameLst>
                                          <p:attrName>style.visibility</p:attrName>
                                        </p:attrNameLst>
                                      </p:cBhvr>
                                      <p:to>
                                        <p:strVal val="visible"/>
                                      </p:to>
                                    </p:set>
                                    <p:animEffect transition="in" filter="fade">
                                      <p:cBhvr>
                                        <p:cTn id="10" dur="500"/>
                                        <p:tgtEl>
                                          <p:spTgt spid="9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
                                            <p:txEl>
                                              <p:pRg st="4" end="4"/>
                                            </p:txEl>
                                          </p:spTgt>
                                        </p:tgtEl>
                                        <p:attrNameLst>
                                          <p:attrName>style.visibility</p:attrName>
                                        </p:attrNameLst>
                                      </p:cBhvr>
                                      <p:to>
                                        <p:strVal val="visible"/>
                                      </p:to>
                                    </p:set>
                                    <p:animEffect transition="in" filter="fade">
                                      <p:cBhvr>
                                        <p:cTn id="13" dur="500"/>
                                        <p:tgtEl>
                                          <p:spTgt spid="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1411730"/>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Step 3:Independent</a:t>
            </a:r>
            <a:br>
              <a:rPr lang="en-US" dirty="0"/>
            </a:br>
            <a:r>
              <a:rPr lang="en-US" dirty="0"/>
              <a:t>Data!</a:t>
            </a:r>
            <a:endParaRPr dirty="0"/>
          </a:p>
        </p:txBody>
      </p:sp>
      <p:sp>
        <p:nvSpPr>
          <p:cNvPr id="95" name="Shape 95"/>
          <p:cNvSpPr txBox="1">
            <a:spLocks noGrp="1"/>
          </p:cNvSpPr>
          <p:nvPr>
            <p:ph type="body" idx="1"/>
          </p:nvPr>
        </p:nvSpPr>
        <p:spPr>
          <a:xfrm>
            <a:off x="457200" y="2244400"/>
            <a:ext cx="4706471" cy="2605200"/>
          </a:xfrm>
          <a:prstGeom prst="rect">
            <a:avLst/>
          </a:prstGeom>
        </p:spPr>
        <p:txBody>
          <a:bodyPr spcFirstLastPara="1" wrap="square" lIns="91425" tIns="91425" rIns="91425" bIns="91425" anchor="t" anchorCtr="0">
            <a:noAutofit/>
          </a:bodyPr>
          <a:lstStyle/>
          <a:p>
            <a:pPr lvl="0"/>
            <a:r>
              <a:rPr lang="en-US" dirty="0"/>
              <a:t>Ultimate celebration after building a proficiency based program</a:t>
            </a:r>
          </a:p>
          <a:p>
            <a:pPr lvl="0"/>
            <a:endParaRPr lang="en-US" dirty="0"/>
          </a:p>
          <a:p>
            <a:pPr lvl="0"/>
            <a:r>
              <a:rPr lang="en-US" dirty="0"/>
              <a:t>Celebrate growth, while looking for areas to continue to grow</a:t>
            </a:r>
          </a:p>
          <a:p>
            <a:pPr lvl="0"/>
            <a:endParaRPr lang="en-US" dirty="0"/>
          </a:p>
          <a:p>
            <a:pPr lvl="0"/>
            <a:r>
              <a:rPr lang="en-US" dirty="0"/>
              <a:t>Give clearly documented evidence of program achievement to stakeholders</a:t>
            </a:r>
          </a:p>
        </p:txBody>
      </p:sp>
      <p:pic>
        <p:nvPicPr>
          <p:cNvPr id="5122" name="Picture 2" descr="Image result for STAMP stamp">
            <a:extLst>
              <a:ext uri="{FF2B5EF4-FFF2-40B4-BE49-F238E27FC236}">
                <a16:creationId xmlns:a16="http://schemas.microsoft.com/office/drawing/2014/main" id="{0704D7D2-2F29-41F2-862A-A6F9BA9B8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80860">
            <a:off x="5890242" y="1481010"/>
            <a:ext cx="1855694" cy="8379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A695AAA-B2ED-467C-A6CE-85EFCB6C9027}"/>
              </a:ext>
            </a:extLst>
          </p:cNvPr>
          <p:cNvSpPr txBox="1"/>
          <p:nvPr/>
        </p:nvSpPr>
        <p:spPr>
          <a:xfrm rot="20260375">
            <a:off x="7479046" y="811565"/>
            <a:ext cx="697627" cy="1200329"/>
          </a:xfrm>
          <a:prstGeom prst="rect">
            <a:avLst/>
          </a:prstGeom>
          <a:noFill/>
        </p:spPr>
        <p:txBody>
          <a:bodyPr wrap="none" rtlCol="0">
            <a:spAutoFit/>
          </a:bodyPr>
          <a:lstStyle/>
          <a:p>
            <a:r>
              <a:rPr lang="en-US" sz="7200" dirty="0"/>
              <a:t>?</a:t>
            </a:r>
          </a:p>
        </p:txBody>
      </p:sp>
      <p:pic>
        <p:nvPicPr>
          <p:cNvPr id="5124" name="Picture 4" descr="https://www.actfl.org/sites/default/files/styles/medium/public/news/AAPPL_Logo.jpg?itok=02ZQwYGk">
            <a:extLst>
              <a:ext uri="{FF2B5EF4-FFF2-40B4-BE49-F238E27FC236}">
                <a16:creationId xmlns:a16="http://schemas.microsoft.com/office/drawing/2014/main" id="{E4BF04D6-3698-4575-8C5C-C3EE0A1BAC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99539">
            <a:off x="4905204" y="3059862"/>
            <a:ext cx="3045441" cy="9690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44EBE5-8CF6-4C6A-8C62-9F1A2F171D8A}"/>
              </a:ext>
            </a:extLst>
          </p:cNvPr>
          <p:cNvSpPr txBox="1"/>
          <p:nvPr/>
        </p:nvSpPr>
        <p:spPr>
          <a:xfrm rot="1370368">
            <a:off x="7675718" y="3396274"/>
            <a:ext cx="697627" cy="1200329"/>
          </a:xfrm>
          <a:prstGeom prst="rect">
            <a:avLst/>
          </a:prstGeom>
          <a:noFill/>
        </p:spPr>
        <p:txBody>
          <a:bodyPr wrap="none" rtlCol="0">
            <a:spAutoFit/>
          </a:bodyPr>
          <a:lstStyle/>
          <a:p>
            <a:r>
              <a:rPr lang="en-US" sz="7200" dirty="0"/>
              <a:t>?</a:t>
            </a:r>
          </a:p>
        </p:txBody>
      </p:sp>
    </p:spTree>
    <p:extLst>
      <p:ext uri="{BB962C8B-B14F-4D97-AF65-F5344CB8AC3E}">
        <p14:creationId xmlns:p14="http://schemas.microsoft.com/office/powerpoint/2010/main" val="138125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500"/>
                                        <p:tgtEl>
                                          <p:spTgt spid="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xEl>
                                              <p:pRg st="2" end="2"/>
                                            </p:txEl>
                                          </p:spTgt>
                                        </p:tgtEl>
                                        <p:attrNameLst>
                                          <p:attrName>style.visibility</p:attrName>
                                        </p:attrNameLst>
                                      </p:cBhvr>
                                      <p:to>
                                        <p:strVal val="visible"/>
                                      </p:to>
                                    </p:set>
                                    <p:animEffect transition="in" filter="fade">
                                      <p:cBhvr>
                                        <p:cTn id="10" dur="500"/>
                                        <p:tgtEl>
                                          <p:spTgt spid="9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
                                            <p:txEl>
                                              <p:pRg st="4" end="4"/>
                                            </p:txEl>
                                          </p:spTgt>
                                        </p:tgtEl>
                                        <p:attrNameLst>
                                          <p:attrName>style.visibility</p:attrName>
                                        </p:attrNameLst>
                                      </p:cBhvr>
                                      <p:to>
                                        <p:strVal val="visible"/>
                                      </p:to>
                                    </p:set>
                                    <p:animEffect transition="in" filter="fade">
                                      <p:cBhvr>
                                        <p:cTn id="13" dur="500"/>
                                        <p:tgtEl>
                                          <p:spTgt spid="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Celebrating Growth</a:t>
            </a:r>
            <a:endParaRPr dirty="0"/>
          </a:p>
        </p:txBody>
      </p:sp>
      <p:sp>
        <p:nvSpPr>
          <p:cNvPr id="95" name="Shape 95"/>
          <p:cNvSpPr txBox="1">
            <a:spLocks noGrp="1"/>
          </p:cNvSpPr>
          <p:nvPr>
            <p:ph type="body" idx="1"/>
          </p:nvPr>
        </p:nvSpPr>
        <p:spPr>
          <a:xfrm>
            <a:off x="457199" y="2211825"/>
            <a:ext cx="5656729" cy="2637900"/>
          </a:xfrm>
          <a:prstGeom prst="rect">
            <a:avLst/>
          </a:prstGeom>
        </p:spPr>
        <p:txBody>
          <a:bodyPr spcFirstLastPara="1" wrap="square" lIns="91425" tIns="91425" rIns="91425" bIns="91425" anchor="t" anchorCtr="0">
            <a:noAutofit/>
          </a:bodyPr>
          <a:lstStyle/>
          <a:p>
            <a:r>
              <a:rPr lang="en-US" dirty="0"/>
              <a:t>What is something you can still implement this year to help promote self-monitoring/celebrating growth in your classroom?</a:t>
            </a:r>
          </a:p>
          <a:p>
            <a:pPr marL="0" lvl="0" indent="0">
              <a:spcBef>
                <a:spcPts val="600"/>
              </a:spcBef>
              <a:spcAft>
                <a:spcPts val="0"/>
              </a:spcAft>
              <a:buNone/>
            </a:pPr>
            <a:endParaRPr dirty="0"/>
          </a:p>
        </p:txBody>
      </p:sp>
    </p:spTree>
    <p:extLst>
      <p:ext uri="{BB962C8B-B14F-4D97-AF65-F5344CB8AC3E}">
        <p14:creationId xmlns:p14="http://schemas.microsoft.com/office/powerpoint/2010/main" val="845786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685800" y="2878750"/>
            <a:ext cx="463296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solidFill>
                  <a:srgbClr val="1155CC"/>
                </a:solidFill>
              </a:rPr>
              <a:t>Now’s the time</a:t>
            </a:r>
            <a:endParaRPr dirty="0">
              <a:solidFill>
                <a:srgbClr val="1155CC"/>
              </a:solidFill>
            </a:endParaRPr>
          </a:p>
          <a:p>
            <a:pPr marL="0" lvl="0" indent="0" rtl="0">
              <a:spcBef>
                <a:spcPts val="0"/>
              </a:spcBef>
              <a:spcAft>
                <a:spcPts val="0"/>
              </a:spcAft>
              <a:buNone/>
            </a:pPr>
            <a:r>
              <a:rPr lang="en-US" dirty="0"/>
              <a:t>for us to celebrate.</a:t>
            </a:r>
            <a:endParaRPr dirty="0"/>
          </a:p>
        </p:txBody>
      </p:sp>
    </p:spTree>
    <p:extLst>
      <p:ext uri="{BB962C8B-B14F-4D97-AF65-F5344CB8AC3E}">
        <p14:creationId xmlns:p14="http://schemas.microsoft.com/office/powerpoint/2010/main" val="18685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idx="4294967295"/>
          </p:nvPr>
        </p:nvSpPr>
        <p:spPr>
          <a:xfrm>
            <a:off x="2123635" y="1503452"/>
            <a:ext cx="5077221" cy="117444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000" dirty="0" err="1">
                <a:solidFill>
                  <a:srgbClr val="FFFFFF"/>
                </a:solidFill>
              </a:rPr>
              <a:t>BreakoutEDU</a:t>
            </a:r>
            <a:endParaRPr sz="6000" dirty="0">
              <a:solidFill>
                <a:srgbClr val="FFFFFF"/>
              </a:solidFill>
            </a:endParaRPr>
          </a:p>
        </p:txBody>
      </p:sp>
      <p:sp>
        <p:nvSpPr>
          <p:cNvPr id="102" name="Shape 102"/>
          <p:cNvSpPr txBox="1">
            <a:spLocks noGrp="1"/>
          </p:cNvSpPr>
          <p:nvPr>
            <p:ph type="subTitle" idx="4294967295"/>
          </p:nvPr>
        </p:nvSpPr>
        <p:spPr>
          <a:xfrm>
            <a:off x="2524800" y="2659105"/>
            <a:ext cx="40944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1600" dirty="0">
                <a:solidFill>
                  <a:srgbClr val="FFFFFF"/>
                </a:solidFill>
              </a:rPr>
              <a:t>To celebrate FLESFEST’s 30</a:t>
            </a:r>
            <a:r>
              <a:rPr lang="en-US" sz="1600" baseline="30000" dirty="0">
                <a:solidFill>
                  <a:srgbClr val="FFFFFF"/>
                </a:solidFill>
              </a:rPr>
              <a:t>th</a:t>
            </a:r>
            <a:r>
              <a:rPr lang="en-US" sz="1600" dirty="0">
                <a:solidFill>
                  <a:srgbClr val="FFFFFF"/>
                </a:solidFill>
              </a:rPr>
              <a:t> Anniversary, we are going to do a Breakout!</a:t>
            </a:r>
            <a:endParaRPr sz="1600" dirty="0">
              <a:solidFill>
                <a:srgbClr val="FFFFFF"/>
              </a:solidFill>
            </a:endParaRPr>
          </a:p>
        </p:txBody>
      </p:sp>
      <p:sp>
        <p:nvSpPr>
          <p:cNvPr id="103" name="Shape 103"/>
          <p:cNvSpPr/>
          <p:nvPr/>
        </p:nvSpPr>
        <p:spPr>
          <a:xfrm>
            <a:off x="5149531" y="379105"/>
            <a:ext cx="1343513" cy="1361401"/>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4" name="Shape 104"/>
          <p:cNvSpPr/>
          <p:nvPr/>
        </p:nvSpPr>
        <p:spPr>
          <a:xfrm rot="1472949">
            <a:off x="3019693" y="866037"/>
            <a:ext cx="785493" cy="765157"/>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5" name="Shape 105"/>
          <p:cNvSpPr/>
          <p:nvPr/>
        </p:nvSpPr>
        <p:spPr>
          <a:xfrm>
            <a:off x="4662246" y="212018"/>
            <a:ext cx="343890" cy="334173"/>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6" name="Shape 106"/>
          <p:cNvSpPr/>
          <p:nvPr/>
        </p:nvSpPr>
        <p:spPr>
          <a:xfrm rot="2487341">
            <a:off x="4384443" y="1199552"/>
            <a:ext cx="244676" cy="237762"/>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125505" y="211533"/>
            <a:ext cx="7557247"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What is a Breakout?</a:t>
            </a:r>
            <a:endParaRPr dirty="0"/>
          </a:p>
        </p:txBody>
      </p:sp>
      <p:pic>
        <p:nvPicPr>
          <p:cNvPr id="3" name="Picture 2">
            <a:extLst>
              <a:ext uri="{FF2B5EF4-FFF2-40B4-BE49-F238E27FC236}">
                <a16:creationId xmlns:a16="http://schemas.microsoft.com/office/drawing/2014/main" id="{B43AF5DB-7514-477A-80DA-C38F2DB248B9}"/>
              </a:ext>
            </a:extLst>
          </p:cNvPr>
          <p:cNvPicPr>
            <a:picLocks noChangeAspect="1"/>
          </p:cNvPicPr>
          <p:nvPr/>
        </p:nvPicPr>
        <p:blipFill rotWithShape="1">
          <a:blip r:embed="rId3"/>
          <a:srcRect l="42453" t="30398"/>
          <a:stretch/>
        </p:blipFill>
        <p:spPr>
          <a:xfrm rot="10800000">
            <a:off x="1183340" y="1068933"/>
            <a:ext cx="4303059" cy="3903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125505" y="211533"/>
            <a:ext cx="7557247"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Why I love Breakout Edu!</a:t>
            </a:r>
            <a:endParaRPr dirty="0"/>
          </a:p>
        </p:txBody>
      </p:sp>
      <p:sp>
        <p:nvSpPr>
          <p:cNvPr id="34" name="Shape 258">
            <a:extLst>
              <a:ext uri="{FF2B5EF4-FFF2-40B4-BE49-F238E27FC236}">
                <a16:creationId xmlns:a16="http://schemas.microsoft.com/office/drawing/2014/main" id="{146D28FC-FA48-42C8-84AC-87529E0D2115}"/>
              </a:ext>
            </a:extLst>
          </p:cNvPr>
          <p:cNvSpPr txBox="1">
            <a:spLocks/>
          </p:cNvSpPr>
          <p:nvPr/>
        </p:nvSpPr>
        <p:spPr>
          <a:xfrm>
            <a:off x="195356" y="1438113"/>
            <a:ext cx="2099617" cy="1350900"/>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0" indent="0">
              <a:buFont typeface="Lato Light"/>
              <a:buNone/>
            </a:pPr>
            <a:r>
              <a:rPr lang="en-US" sz="1800" b="1" dirty="0"/>
              <a:t>1) Critical Thinking</a:t>
            </a:r>
          </a:p>
          <a:p>
            <a:pPr marL="0" indent="0">
              <a:buFont typeface="Lato Light"/>
              <a:buNone/>
            </a:pPr>
            <a:r>
              <a:rPr lang="en-US" sz="1400" dirty="0"/>
              <a:t>Students stretch their critical thinking skills while solving clues and making connections.</a:t>
            </a:r>
          </a:p>
        </p:txBody>
      </p:sp>
      <p:sp>
        <p:nvSpPr>
          <p:cNvPr id="35" name="Shape 259">
            <a:extLst>
              <a:ext uri="{FF2B5EF4-FFF2-40B4-BE49-F238E27FC236}">
                <a16:creationId xmlns:a16="http://schemas.microsoft.com/office/drawing/2014/main" id="{DAF0D228-E5F6-43A8-BF8A-C786F66F31D0}"/>
              </a:ext>
            </a:extLst>
          </p:cNvPr>
          <p:cNvSpPr txBox="1">
            <a:spLocks/>
          </p:cNvSpPr>
          <p:nvPr/>
        </p:nvSpPr>
        <p:spPr>
          <a:xfrm>
            <a:off x="2385614" y="1425563"/>
            <a:ext cx="1987843" cy="1350900"/>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233363" indent="-233363">
              <a:buFont typeface="Lato Light"/>
              <a:buNone/>
            </a:pPr>
            <a:r>
              <a:rPr lang="en-US" sz="1800" b="1" dirty="0"/>
              <a:t>2) Adaptable to subject areas</a:t>
            </a:r>
          </a:p>
          <a:p>
            <a:pPr marL="0" indent="0">
              <a:buFont typeface="Lato Light"/>
              <a:buNone/>
            </a:pPr>
            <a:r>
              <a:rPr lang="en-US" sz="1400" dirty="0"/>
              <a:t>The versatility of clues allows Breakout Edu to be used in all subject areas.</a:t>
            </a:r>
          </a:p>
        </p:txBody>
      </p:sp>
      <p:sp>
        <p:nvSpPr>
          <p:cNvPr id="36" name="Shape 260">
            <a:extLst>
              <a:ext uri="{FF2B5EF4-FFF2-40B4-BE49-F238E27FC236}">
                <a16:creationId xmlns:a16="http://schemas.microsoft.com/office/drawing/2014/main" id="{4576BCAB-3CDB-4EB6-B0AE-969753FEB1B7}"/>
              </a:ext>
            </a:extLst>
          </p:cNvPr>
          <p:cNvSpPr txBox="1">
            <a:spLocks/>
          </p:cNvSpPr>
          <p:nvPr/>
        </p:nvSpPr>
        <p:spPr>
          <a:xfrm>
            <a:off x="4400175" y="1410323"/>
            <a:ext cx="1814850" cy="1350900"/>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0" indent="0">
              <a:buFont typeface="Lato Light"/>
              <a:buNone/>
            </a:pPr>
            <a:r>
              <a:rPr lang="en-US" sz="1800" b="1" dirty="0"/>
              <a:t>3) Challenge</a:t>
            </a:r>
          </a:p>
          <a:p>
            <a:pPr marL="0" indent="0">
              <a:buFont typeface="Lato Light"/>
              <a:buNone/>
            </a:pPr>
            <a:r>
              <a:rPr lang="en-US" sz="1400" dirty="0"/>
              <a:t>Students learn to persevere as they tackle clues and work to open the Breakout box.</a:t>
            </a:r>
          </a:p>
          <a:p>
            <a:pPr marL="0" indent="0">
              <a:buFont typeface="Lato Light"/>
              <a:buNone/>
            </a:pPr>
            <a:endParaRPr lang="en-US" sz="900" dirty="0"/>
          </a:p>
        </p:txBody>
      </p:sp>
      <p:sp>
        <p:nvSpPr>
          <p:cNvPr id="37" name="Shape 261">
            <a:extLst>
              <a:ext uri="{FF2B5EF4-FFF2-40B4-BE49-F238E27FC236}">
                <a16:creationId xmlns:a16="http://schemas.microsoft.com/office/drawing/2014/main" id="{08CBEE8A-2C71-4CC7-933D-5B8B9C2C7371}"/>
              </a:ext>
            </a:extLst>
          </p:cNvPr>
          <p:cNvSpPr txBox="1">
            <a:spLocks/>
          </p:cNvSpPr>
          <p:nvPr/>
        </p:nvSpPr>
        <p:spPr>
          <a:xfrm>
            <a:off x="225836" y="3438363"/>
            <a:ext cx="2155513" cy="1350900"/>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233363" indent="-233363">
              <a:buFont typeface="Lato Light"/>
              <a:buNone/>
            </a:pPr>
            <a:r>
              <a:rPr lang="en-US" sz="1800" b="1" dirty="0"/>
              <a:t>4) Communication skills!</a:t>
            </a:r>
          </a:p>
          <a:p>
            <a:pPr marL="0" indent="0">
              <a:buFont typeface="Lato Light"/>
              <a:buNone/>
            </a:pPr>
            <a:r>
              <a:rPr lang="en-US" sz="1400" dirty="0"/>
              <a:t>Students must communicate well together in order to breakout in time.</a:t>
            </a:r>
          </a:p>
        </p:txBody>
      </p:sp>
      <p:sp>
        <p:nvSpPr>
          <p:cNvPr id="38" name="Shape 262">
            <a:extLst>
              <a:ext uri="{FF2B5EF4-FFF2-40B4-BE49-F238E27FC236}">
                <a16:creationId xmlns:a16="http://schemas.microsoft.com/office/drawing/2014/main" id="{08C4FEB8-70A6-43C0-8995-96E49802EE69}"/>
              </a:ext>
            </a:extLst>
          </p:cNvPr>
          <p:cNvSpPr txBox="1">
            <a:spLocks/>
          </p:cNvSpPr>
          <p:nvPr/>
        </p:nvSpPr>
        <p:spPr>
          <a:xfrm>
            <a:off x="2416094" y="3425813"/>
            <a:ext cx="1957363" cy="1350900"/>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0" indent="0">
              <a:buFont typeface="Lato Light"/>
              <a:buNone/>
            </a:pPr>
            <a:r>
              <a:rPr lang="en-US" sz="1800" b="1" dirty="0"/>
              <a:t>5) Kids love it!</a:t>
            </a:r>
          </a:p>
          <a:p>
            <a:pPr marL="0" indent="0">
              <a:buFont typeface="Lato Light"/>
              <a:buNone/>
            </a:pPr>
            <a:r>
              <a:rPr lang="en-US" sz="1400" dirty="0"/>
              <a:t>The desire to breakout maintains motivation and engages kids in teamwork and content.</a:t>
            </a:r>
          </a:p>
        </p:txBody>
      </p:sp>
      <p:sp>
        <p:nvSpPr>
          <p:cNvPr id="39" name="Shape 263">
            <a:extLst>
              <a:ext uri="{FF2B5EF4-FFF2-40B4-BE49-F238E27FC236}">
                <a16:creationId xmlns:a16="http://schemas.microsoft.com/office/drawing/2014/main" id="{8D8F67B3-2B56-4402-B979-D9924D43442D}"/>
              </a:ext>
            </a:extLst>
          </p:cNvPr>
          <p:cNvSpPr txBox="1">
            <a:spLocks/>
          </p:cNvSpPr>
          <p:nvPr/>
        </p:nvSpPr>
        <p:spPr>
          <a:xfrm>
            <a:off x="4400174" y="3410573"/>
            <a:ext cx="2122545" cy="1350900"/>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233363" indent="-233363">
              <a:buFont typeface="Lato Light"/>
              <a:buNone/>
            </a:pPr>
            <a:r>
              <a:rPr lang="en-US" sz="1800" b="1" dirty="0"/>
              <a:t>6) Inquiry and Inference</a:t>
            </a:r>
          </a:p>
          <a:p>
            <a:pPr marL="0" indent="0">
              <a:buFont typeface="Lato Light"/>
              <a:buNone/>
            </a:pPr>
            <a:r>
              <a:rPr lang="en-US" sz="1400" dirty="0"/>
              <a:t>Through natural curiosity, students practice making inferences to solve clues.</a:t>
            </a:r>
          </a:p>
        </p:txBody>
      </p:sp>
      <p:sp>
        <p:nvSpPr>
          <p:cNvPr id="40" name="Shape 264">
            <a:extLst>
              <a:ext uri="{FF2B5EF4-FFF2-40B4-BE49-F238E27FC236}">
                <a16:creationId xmlns:a16="http://schemas.microsoft.com/office/drawing/2014/main" id="{6A0B678B-4CB4-4AF4-9A74-76FDA29A5733}"/>
              </a:ext>
            </a:extLst>
          </p:cNvPr>
          <p:cNvSpPr/>
          <p:nvPr/>
        </p:nvSpPr>
        <p:spPr>
          <a:xfrm>
            <a:off x="276734" y="1191995"/>
            <a:ext cx="274013" cy="275209"/>
          </a:xfrm>
          <a:custGeom>
            <a:avLst/>
            <a:gdLst/>
            <a:ahLst/>
            <a:cxnLst/>
            <a:rect l="0" t="0" r="0" b="0"/>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FFFFFF"/>
          </a:solidFill>
          <a:ln>
            <a:solidFill>
              <a:schemeClr val="tx1"/>
            </a:solidFill>
          </a:ln>
        </p:spPr>
        <p:txBody>
          <a:bodyPr spcFirstLastPara="1" wrap="square" lIns="68569" tIns="68569" rIns="68569" bIns="68569" anchor="ctr" anchorCtr="0">
            <a:noAutofit/>
          </a:bodyPr>
          <a:lstStyle/>
          <a:p>
            <a:endParaRPr sz="1050">
              <a:ln w="0"/>
              <a:solidFill>
                <a:schemeClr val="tx1"/>
              </a:solidFill>
              <a:effectLst>
                <a:outerShdw blurRad="38100" dist="19050" dir="2700000" algn="tl" rotWithShape="0">
                  <a:schemeClr val="dk1">
                    <a:alpha val="40000"/>
                  </a:schemeClr>
                </a:outerShdw>
              </a:effectLst>
            </a:endParaRPr>
          </a:p>
        </p:txBody>
      </p:sp>
      <p:sp>
        <p:nvSpPr>
          <p:cNvPr id="41" name="Shape 265">
            <a:extLst>
              <a:ext uri="{FF2B5EF4-FFF2-40B4-BE49-F238E27FC236}">
                <a16:creationId xmlns:a16="http://schemas.microsoft.com/office/drawing/2014/main" id="{11821D6C-D23E-4A76-897A-C1D14CB91107}"/>
              </a:ext>
            </a:extLst>
          </p:cNvPr>
          <p:cNvSpPr/>
          <p:nvPr/>
        </p:nvSpPr>
        <p:spPr>
          <a:xfrm>
            <a:off x="315588" y="3202202"/>
            <a:ext cx="300878" cy="272423"/>
          </a:xfrm>
          <a:custGeom>
            <a:avLst/>
            <a:gdLst/>
            <a:ahLst/>
            <a:cxnLst/>
            <a:rect l="0" t="0" r="0" b="0"/>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solidFill>
              <a:schemeClr val="tx1"/>
            </a:solidFill>
          </a:ln>
        </p:spPr>
        <p:txBody>
          <a:bodyPr spcFirstLastPara="1" wrap="square" lIns="68569" tIns="68569" rIns="68569" bIns="68569" anchor="ctr" anchorCtr="0">
            <a:noAutofit/>
          </a:bodyPr>
          <a:lstStyle/>
          <a:p>
            <a:endParaRPr sz="1050"/>
          </a:p>
        </p:txBody>
      </p:sp>
      <p:sp>
        <p:nvSpPr>
          <p:cNvPr id="42" name="Shape 266">
            <a:extLst>
              <a:ext uri="{FF2B5EF4-FFF2-40B4-BE49-F238E27FC236}">
                <a16:creationId xmlns:a16="http://schemas.microsoft.com/office/drawing/2014/main" id="{E54388B0-2622-480C-AF07-1BD19BFAEAB2}"/>
              </a:ext>
            </a:extLst>
          </p:cNvPr>
          <p:cNvSpPr/>
          <p:nvPr/>
        </p:nvSpPr>
        <p:spPr>
          <a:xfrm>
            <a:off x="2516104" y="3174894"/>
            <a:ext cx="329805" cy="260457"/>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solidFill>
              <a:schemeClr val="tx1"/>
            </a:solidFill>
          </a:ln>
        </p:spPr>
        <p:txBody>
          <a:bodyPr spcFirstLastPara="1" wrap="square" lIns="68569" tIns="68569" rIns="68569" bIns="68569" anchor="ctr" anchorCtr="0">
            <a:noAutofit/>
          </a:bodyPr>
          <a:lstStyle/>
          <a:p>
            <a:endParaRPr sz="1050"/>
          </a:p>
        </p:txBody>
      </p:sp>
      <p:sp>
        <p:nvSpPr>
          <p:cNvPr id="43" name="Shape 267">
            <a:extLst>
              <a:ext uri="{FF2B5EF4-FFF2-40B4-BE49-F238E27FC236}">
                <a16:creationId xmlns:a16="http://schemas.microsoft.com/office/drawing/2014/main" id="{553AD770-1607-456D-8428-EBFA95D92BE5}"/>
              </a:ext>
            </a:extLst>
          </p:cNvPr>
          <p:cNvSpPr/>
          <p:nvPr/>
        </p:nvSpPr>
        <p:spPr>
          <a:xfrm>
            <a:off x="4543312" y="3155058"/>
            <a:ext cx="303217" cy="311123"/>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solidFill>
              <a:schemeClr val="tx1"/>
            </a:solidFill>
          </a:ln>
        </p:spPr>
        <p:txBody>
          <a:bodyPr spcFirstLastPara="1" wrap="square" lIns="68569" tIns="68569" rIns="68569" bIns="68569" anchor="ctr" anchorCtr="0">
            <a:noAutofit/>
          </a:bodyPr>
          <a:lstStyle/>
          <a:p>
            <a:endParaRPr sz="1050"/>
          </a:p>
        </p:txBody>
      </p:sp>
      <p:sp>
        <p:nvSpPr>
          <p:cNvPr id="44" name="Shape 268">
            <a:extLst>
              <a:ext uri="{FF2B5EF4-FFF2-40B4-BE49-F238E27FC236}">
                <a16:creationId xmlns:a16="http://schemas.microsoft.com/office/drawing/2014/main" id="{B86E7292-74A1-47C3-A53A-CAB86750693F}"/>
              </a:ext>
            </a:extLst>
          </p:cNvPr>
          <p:cNvSpPr/>
          <p:nvPr/>
        </p:nvSpPr>
        <p:spPr>
          <a:xfrm>
            <a:off x="2452914" y="1145133"/>
            <a:ext cx="314712" cy="317089"/>
          </a:xfrm>
          <a:custGeom>
            <a:avLst/>
            <a:gdLst/>
            <a:ahLst/>
            <a:cxnLst/>
            <a:rect l="0" t="0" r="0" b="0"/>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solidFill>
              <a:schemeClr val="tx1"/>
            </a:solidFill>
          </a:ln>
        </p:spPr>
        <p:txBody>
          <a:bodyPr spcFirstLastPara="1" wrap="square" lIns="68569" tIns="68569" rIns="68569" bIns="68569" anchor="ctr" anchorCtr="0">
            <a:noAutofit/>
          </a:bodyPr>
          <a:lstStyle/>
          <a:p>
            <a:endParaRPr sz="1050"/>
          </a:p>
        </p:txBody>
      </p:sp>
      <p:sp>
        <p:nvSpPr>
          <p:cNvPr id="45" name="Shape 269">
            <a:extLst>
              <a:ext uri="{FF2B5EF4-FFF2-40B4-BE49-F238E27FC236}">
                <a16:creationId xmlns:a16="http://schemas.microsoft.com/office/drawing/2014/main" id="{643CABD7-756B-4D01-B58A-EB860844A900}"/>
              </a:ext>
            </a:extLst>
          </p:cNvPr>
          <p:cNvSpPr/>
          <p:nvPr/>
        </p:nvSpPr>
        <p:spPr>
          <a:xfrm>
            <a:off x="4480138" y="1143269"/>
            <a:ext cx="307123" cy="299141"/>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solidFill>
              <a:schemeClr val="tx1"/>
            </a:solidFill>
          </a:ln>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102511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Shape 74"/>
          <p:cNvSpPr txBox="1">
            <a:spLocks noGrp="1"/>
          </p:cNvSpPr>
          <p:nvPr>
            <p:ph type="ctrTitle" idx="4294967295"/>
          </p:nvPr>
        </p:nvSpPr>
        <p:spPr>
          <a:xfrm>
            <a:off x="1275150" y="2337625"/>
            <a:ext cx="6593700" cy="11598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sz="6000" dirty="0">
                <a:solidFill>
                  <a:srgbClr val="FFFFFF"/>
                </a:solidFill>
              </a:rPr>
              <a:t>FLESFEST</a:t>
            </a:r>
            <a:br>
              <a:rPr lang="en" sz="6000" dirty="0">
                <a:solidFill>
                  <a:srgbClr val="FFFFFF"/>
                </a:solidFill>
              </a:rPr>
            </a:br>
            <a:r>
              <a:rPr lang="en" sz="6000" dirty="0">
                <a:solidFill>
                  <a:srgbClr val="FFFFFF"/>
                </a:solidFill>
              </a:rPr>
              <a:t>30 </a:t>
            </a:r>
            <a:r>
              <a:rPr lang="en-US" sz="6000" dirty="0">
                <a:solidFill>
                  <a:srgbClr val="FFFFFF"/>
                </a:solidFill>
              </a:rPr>
              <a:t>Years</a:t>
            </a:r>
            <a:r>
              <a:rPr lang="en" sz="6000" dirty="0">
                <a:solidFill>
                  <a:srgbClr val="FFFFFF"/>
                </a:solidFill>
              </a:rPr>
              <a:t>!</a:t>
            </a:r>
            <a:endParaRPr sz="6000" dirty="0">
              <a:solidFill>
                <a:srgbClr val="FFFFFF"/>
              </a:solidFill>
            </a:endParaRPr>
          </a:p>
        </p:txBody>
      </p:sp>
      <p:sp>
        <p:nvSpPr>
          <p:cNvPr id="75" name="Shape 75"/>
          <p:cNvSpPr txBox="1">
            <a:spLocks noGrp="1"/>
          </p:cNvSpPr>
          <p:nvPr>
            <p:ph type="subTitle" idx="4294967295"/>
          </p:nvPr>
        </p:nvSpPr>
        <p:spPr>
          <a:xfrm>
            <a:off x="1275150" y="3345594"/>
            <a:ext cx="6593700" cy="1519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000" b="1" dirty="0">
                <a:solidFill>
                  <a:srgbClr val="FFFFFF"/>
                </a:solidFill>
              </a:rPr>
              <a:t>Now’s the time for us</a:t>
            </a:r>
          </a:p>
          <a:p>
            <a:pPr marL="0" lvl="0" indent="0" algn="ctr" rtl="0">
              <a:spcBef>
                <a:spcPts val="600"/>
              </a:spcBef>
              <a:spcAft>
                <a:spcPts val="0"/>
              </a:spcAft>
              <a:buNone/>
            </a:pPr>
            <a:r>
              <a:rPr lang="en-US" sz="2000" b="1" dirty="0">
                <a:solidFill>
                  <a:srgbClr val="FFFFFF"/>
                </a:solidFill>
              </a:rPr>
              <a:t> to celebrate!</a:t>
            </a:r>
          </a:p>
          <a:p>
            <a:pPr marL="0" lvl="0" indent="0" algn="ctr" rtl="0">
              <a:spcBef>
                <a:spcPts val="600"/>
              </a:spcBef>
              <a:spcAft>
                <a:spcPts val="0"/>
              </a:spcAft>
              <a:buNone/>
            </a:pPr>
            <a:endParaRPr lang="en-US" sz="200" b="1" dirty="0">
              <a:solidFill>
                <a:srgbClr val="FFFFFF"/>
              </a:solidFill>
            </a:endParaRPr>
          </a:p>
          <a:p>
            <a:pPr marL="0" lvl="0" indent="0" algn="ctr" rtl="0">
              <a:spcBef>
                <a:spcPts val="600"/>
              </a:spcBef>
              <a:spcAft>
                <a:spcPts val="0"/>
              </a:spcAft>
              <a:buNone/>
            </a:pPr>
            <a:r>
              <a:rPr lang="en-US" sz="2000" b="1" dirty="0">
                <a:solidFill>
                  <a:srgbClr val="FFFFFF"/>
                </a:solidFill>
              </a:rPr>
              <a:t>What is celebration?</a:t>
            </a:r>
            <a:endParaRPr sz="2000" b="1" dirty="0">
              <a:solidFill>
                <a:srgbClr val="FFFFFF"/>
              </a:solidFill>
            </a:endParaRPr>
          </a:p>
        </p:txBody>
      </p:sp>
      <p:grpSp>
        <p:nvGrpSpPr>
          <p:cNvPr id="6" name="Group 5">
            <a:extLst>
              <a:ext uri="{FF2B5EF4-FFF2-40B4-BE49-F238E27FC236}">
                <a16:creationId xmlns:a16="http://schemas.microsoft.com/office/drawing/2014/main" id="{32FC358A-81D8-4A09-A584-7EE748BABF67}"/>
              </a:ext>
            </a:extLst>
          </p:cNvPr>
          <p:cNvGrpSpPr/>
          <p:nvPr/>
        </p:nvGrpSpPr>
        <p:grpSpPr>
          <a:xfrm>
            <a:off x="6084871" y="3110905"/>
            <a:ext cx="2899194" cy="1654186"/>
            <a:chOff x="180716" y="577974"/>
            <a:chExt cx="2899194" cy="1654186"/>
          </a:xfrm>
        </p:grpSpPr>
        <p:pic>
          <p:nvPicPr>
            <p:cNvPr id="8" name="Picture 7">
              <a:extLst>
                <a:ext uri="{FF2B5EF4-FFF2-40B4-BE49-F238E27FC236}">
                  <a16:creationId xmlns:a16="http://schemas.microsoft.com/office/drawing/2014/main" id="{973A5A26-1F24-413D-AAF6-5A8A74F721B6}"/>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rot="20135661">
              <a:off x="180716" y="577974"/>
              <a:ext cx="2771353" cy="1474054"/>
            </a:xfrm>
            <a:prstGeom prst="rect">
              <a:avLst/>
            </a:prstGeom>
          </p:spPr>
        </p:pic>
        <p:sp>
          <p:nvSpPr>
            <p:cNvPr id="5" name="TextBox 4">
              <a:extLst>
                <a:ext uri="{FF2B5EF4-FFF2-40B4-BE49-F238E27FC236}">
                  <a16:creationId xmlns:a16="http://schemas.microsoft.com/office/drawing/2014/main" id="{7E3B18B5-99DA-4315-BDB9-DF588A4851C6}"/>
                </a:ext>
              </a:extLst>
            </p:cNvPr>
            <p:cNvSpPr txBox="1"/>
            <p:nvPr/>
          </p:nvSpPr>
          <p:spPr>
            <a:xfrm rot="20101122">
              <a:off x="210214" y="600944"/>
              <a:ext cx="2869696" cy="1631216"/>
            </a:xfrm>
            <a:prstGeom prst="rect">
              <a:avLst/>
            </a:prstGeom>
            <a:noFill/>
          </p:spPr>
          <p:txBody>
            <a:bodyPr wrap="none" rtlCol="0">
              <a:spAutoFit/>
            </a:bodyPr>
            <a:lstStyle/>
            <a:p>
              <a:r>
                <a:rPr lang="en-US" sz="2000" b="1" dirty="0">
                  <a:latin typeface="Lato Light" panose="020F0302020204030203" charset="0"/>
                </a:rPr>
                <a:t>“Singing is like a </a:t>
              </a:r>
            </a:p>
            <a:p>
              <a:r>
                <a:rPr lang="en-US" sz="2000" b="1" dirty="0">
                  <a:latin typeface="Lato Light" panose="020F0302020204030203" charset="0"/>
                </a:rPr>
                <a:t>            celebration of </a:t>
              </a:r>
            </a:p>
            <a:p>
              <a:r>
                <a:rPr lang="en-US" sz="2000" b="1" dirty="0">
                  <a:latin typeface="Lato Light" panose="020F0302020204030203" charset="0"/>
                </a:rPr>
                <a:t>                                  oxygen.”</a:t>
              </a:r>
            </a:p>
            <a:p>
              <a:r>
                <a:rPr lang="en-US" sz="2000" b="1" dirty="0">
                  <a:latin typeface="Lato Light" panose="020F0302020204030203" charset="0"/>
                </a:rPr>
                <a:t>                         -Bjork</a:t>
              </a:r>
            </a:p>
            <a:p>
              <a:endParaRPr lang="en-US" sz="2000" b="1" dirty="0">
                <a:latin typeface="Lato Light" panose="020F0302020204030203" charset="0"/>
              </a:endParaRPr>
            </a:p>
          </p:txBody>
        </p:sp>
      </p:grpSp>
      <p:grpSp>
        <p:nvGrpSpPr>
          <p:cNvPr id="7" name="Group 6">
            <a:extLst>
              <a:ext uri="{FF2B5EF4-FFF2-40B4-BE49-F238E27FC236}">
                <a16:creationId xmlns:a16="http://schemas.microsoft.com/office/drawing/2014/main" id="{5D2E5606-B61C-446B-8FA5-D969ACBC608F}"/>
              </a:ext>
            </a:extLst>
          </p:cNvPr>
          <p:cNvGrpSpPr/>
          <p:nvPr/>
        </p:nvGrpSpPr>
        <p:grpSpPr>
          <a:xfrm>
            <a:off x="199691" y="361788"/>
            <a:ext cx="2790661" cy="1938992"/>
            <a:chOff x="199691" y="361788"/>
            <a:chExt cx="2790661" cy="1938992"/>
          </a:xfrm>
        </p:grpSpPr>
        <p:pic>
          <p:nvPicPr>
            <p:cNvPr id="12" name="Picture 11">
              <a:extLst>
                <a:ext uri="{FF2B5EF4-FFF2-40B4-BE49-F238E27FC236}">
                  <a16:creationId xmlns:a16="http://schemas.microsoft.com/office/drawing/2014/main" id="{52619935-DCE2-4CBB-B670-17AD2744ED50}"/>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rot="20548963">
              <a:off x="199691" y="385088"/>
              <a:ext cx="2771353" cy="1644146"/>
            </a:xfrm>
            <a:prstGeom prst="rect">
              <a:avLst/>
            </a:prstGeom>
          </p:spPr>
        </p:pic>
        <p:sp>
          <p:nvSpPr>
            <p:cNvPr id="16" name="TextBox 15">
              <a:extLst>
                <a:ext uri="{FF2B5EF4-FFF2-40B4-BE49-F238E27FC236}">
                  <a16:creationId xmlns:a16="http://schemas.microsoft.com/office/drawing/2014/main" id="{5B2A80F2-F398-4921-AE6D-4813DE6A1D8E}"/>
                </a:ext>
              </a:extLst>
            </p:cNvPr>
            <p:cNvSpPr txBox="1"/>
            <p:nvPr/>
          </p:nvSpPr>
          <p:spPr>
            <a:xfrm rot="20493284">
              <a:off x="228920" y="361788"/>
              <a:ext cx="2761432" cy="1938992"/>
            </a:xfrm>
            <a:prstGeom prst="rect">
              <a:avLst/>
            </a:prstGeom>
            <a:noFill/>
          </p:spPr>
          <p:txBody>
            <a:bodyPr wrap="square" rtlCol="0">
              <a:spAutoFit/>
            </a:bodyPr>
            <a:lstStyle/>
            <a:p>
              <a:r>
                <a:rPr lang="en-US" sz="2000" b="1" dirty="0">
                  <a:latin typeface="Lato Light" panose="020F0302020204030203" charset="0"/>
                </a:rPr>
                <a:t>“Every day is a good day. There is something to learn, care, and celebrate.”</a:t>
              </a:r>
            </a:p>
            <a:p>
              <a:r>
                <a:rPr lang="en-US" sz="2000" b="1" dirty="0">
                  <a:latin typeface="Lato Light" panose="020F0302020204030203" charset="0"/>
                </a:rPr>
                <a:t>                         -Amit Ray</a:t>
              </a:r>
            </a:p>
            <a:p>
              <a:endParaRPr lang="en-US" sz="2000" b="1" dirty="0">
                <a:latin typeface="Lato Light" panose="020F0302020204030203" charset="0"/>
              </a:endParaRPr>
            </a:p>
          </p:txBody>
        </p:sp>
      </p:grpSp>
      <p:grpSp>
        <p:nvGrpSpPr>
          <p:cNvPr id="9" name="Group 8">
            <a:extLst>
              <a:ext uri="{FF2B5EF4-FFF2-40B4-BE49-F238E27FC236}">
                <a16:creationId xmlns:a16="http://schemas.microsoft.com/office/drawing/2014/main" id="{3A94C389-E23E-4ED0-90AA-0778F20204B4}"/>
              </a:ext>
            </a:extLst>
          </p:cNvPr>
          <p:cNvGrpSpPr/>
          <p:nvPr/>
        </p:nvGrpSpPr>
        <p:grpSpPr>
          <a:xfrm>
            <a:off x="298494" y="3025859"/>
            <a:ext cx="2773490" cy="1983932"/>
            <a:chOff x="298494" y="3025859"/>
            <a:chExt cx="2773490" cy="1983932"/>
          </a:xfrm>
        </p:grpSpPr>
        <p:pic>
          <p:nvPicPr>
            <p:cNvPr id="11" name="Picture 10">
              <a:extLst>
                <a:ext uri="{FF2B5EF4-FFF2-40B4-BE49-F238E27FC236}">
                  <a16:creationId xmlns:a16="http://schemas.microsoft.com/office/drawing/2014/main" id="{CFAA370A-94C3-40CA-A799-F6306591266B}"/>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rot="1132520">
              <a:off x="298494" y="3025859"/>
              <a:ext cx="2771353" cy="1644146"/>
            </a:xfrm>
            <a:prstGeom prst="rect">
              <a:avLst/>
            </a:prstGeom>
          </p:spPr>
        </p:pic>
        <p:sp>
          <p:nvSpPr>
            <p:cNvPr id="18" name="TextBox 17">
              <a:extLst>
                <a:ext uri="{FF2B5EF4-FFF2-40B4-BE49-F238E27FC236}">
                  <a16:creationId xmlns:a16="http://schemas.microsoft.com/office/drawing/2014/main" id="{6814CA40-6990-4BF0-B196-CD7F90F53460}"/>
                </a:ext>
              </a:extLst>
            </p:cNvPr>
            <p:cNvSpPr txBox="1"/>
            <p:nvPr/>
          </p:nvSpPr>
          <p:spPr>
            <a:xfrm rot="1092763">
              <a:off x="310552" y="3070799"/>
              <a:ext cx="2761432" cy="1938992"/>
            </a:xfrm>
            <a:prstGeom prst="rect">
              <a:avLst/>
            </a:prstGeom>
            <a:noFill/>
          </p:spPr>
          <p:txBody>
            <a:bodyPr wrap="square" rtlCol="0">
              <a:spAutoFit/>
            </a:bodyPr>
            <a:lstStyle/>
            <a:p>
              <a:r>
                <a:rPr lang="en-US" sz="2000" b="1" dirty="0">
                  <a:latin typeface="Lato Light" panose="020F0302020204030203" charset="0"/>
                </a:rPr>
                <a:t>“The more you praise and celebrate your life, the more there is in life to celebrate.”</a:t>
              </a:r>
            </a:p>
            <a:p>
              <a:r>
                <a:rPr lang="en-US" sz="2000" b="1" dirty="0">
                  <a:latin typeface="Lato Light" panose="020F0302020204030203" charset="0"/>
                </a:rPr>
                <a:t>                         -Oprah</a:t>
              </a:r>
            </a:p>
            <a:p>
              <a:endParaRPr lang="en-US" sz="2000" b="1" dirty="0">
                <a:latin typeface="Lato Light" panose="020F0302020204030203" charset="0"/>
              </a:endParaRPr>
            </a:p>
          </p:txBody>
        </p:sp>
      </p:grpSp>
      <p:grpSp>
        <p:nvGrpSpPr>
          <p:cNvPr id="10" name="Group 9">
            <a:extLst>
              <a:ext uri="{FF2B5EF4-FFF2-40B4-BE49-F238E27FC236}">
                <a16:creationId xmlns:a16="http://schemas.microsoft.com/office/drawing/2014/main" id="{5FDB6AEF-C63E-4E19-8864-4043BB4BA095}"/>
              </a:ext>
            </a:extLst>
          </p:cNvPr>
          <p:cNvGrpSpPr/>
          <p:nvPr/>
        </p:nvGrpSpPr>
        <p:grpSpPr>
          <a:xfrm>
            <a:off x="6156462" y="404074"/>
            <a:ext cx="2957087" cy="1644146"/>
            <a:chOff x="6156462" y="404074"/>
            <a:chExt cx="2957087" cy="1644146"/>
          </a:xfrm>
        </p:grpSpPr>
        <p:pic>
          <p:nvPicPr>
            <p:cNvPr id="3" name="Picture 2">
              <a:extLst>
                <a:ext uri="{FF2B5EF4-FFF2-40B4-BE49-F238E27FC236}">
                  <a16:creationId xmlns:a16="http://schemas.microsoft.com/office/drawing/2014/main" id="{25525E21-326B-4AA5-A964-65ED2F66CD4C}"/>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rot="1132520">
              <a:off x="6181213" y="404074"/>
              <a:ext cx="2771353" cy="1644146"/>
            </a:xfrm>
            <a:prstGeom prst="rect">
              <a:avLst/>
            </a:prstGeom>
          </p:spPr>
        </p:pic>
        <p:sp>
          <p:nvSpPr>
            <p:cNvPr id="20" name="TextBox 19">
              <a:extLst>
                <a:ext uri="{FF2B5EF4-FFF2-40B4-BE49-F238E27FC236}">
                  <a16:creationId xmlns:a16="http://schemas.microsoft.com/office/drawing/2014/main" id="{335ABD86-F7FE-488F-9975-1364D4C65C1B}"/>
                </a:ext>
              </a:extLst>
            </p:cNvPr>
            <p:cNvSpPr txBox="1"/>
            <p:nvPr/>
          </p:nvSpPr>
          <p:spPr>
            <a:xfrm rot="1126783">
              <a:off x="6156462" y="450007"/>
              <a:ext cx="2957087" cy="1569660"/>
            </a:xfrm>
            <a:prstGeom prst="rect">
              <a:avLst/>
            </a:prstGeom>
            <a:noFill/>
          </p:spPr>
          <p:txBody>
            <a:bodyPr wrap="square" rtlCol="0">
              <a:spAutoFit/>
            </a:bodyPr>
            <a:lstStyle/>
            <a:p>
              <a:r>
                <a:rPr lang="en-US" sz="1600" b="1" dirty="0">
                  <a:latin typeface="Lato Light" panose="020F0302020204030203" charset="0"/>
                </a:rPr>
                <a:t>“In our work and in our living, we must recognize that difference is a reason for celebration and growth, rather than a reason for destruction.” -Audre Lorde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idx="4294967295"/>
          </p:nvPr>
        </p:nvSpPr>
        <p:spPr>
          <a:xfrm>
            <a:off x="2123634" y="2195656"/>
            <a:ext cx="5077221" cy="117444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dirty="0">
                <a:solidFill>
                  <a:srgbClr val="FFFFFF"/>
                </a:solidFill>
              </a:rPr>
              <a:t>The never-</a:t>
            </a:r>
            <a:br>
              <a:rPr lang="en-US" sz="5400" dirty="0">
                <a:solidFill>
                  <a:srgbClr val="FFFFFF"/>
                </a:solidFill>
              </a:rPr>
            </a:br>
            <a:r>
              <a:rPr lang="en-US" sz="5400" dirty="0">
                <a:solidFill>
                  <a:srgbClr val="FFFFFF"/>
                </a:solidFill>
              </a:rPr>
              <a:t>ending Keynote</a:t>
            </a:r>
            <a:endParaRPr sz="5400" dirty="0">
              <a:solidFill>
                <a:srgbClr val="FFFFFF"/>
              </a:solidFill>
            </a:endParaRPr>
          </a:p>
        </p:txBody>
      </p:sp>
      <p:sp>
        <p:nvSpPr>
          <p:cNvPr id="102" name="Shape 102"/>
          <p:cNvSpPr txBox="1">
            <a:spLocks noGrp="1"/>
          </p:cNvSpPr>
          <p:nvPr>
            <p:ph type="subTitle" idx="4294967295"/>
          </p:nvPr>
        </p:nvSpPr>
        <p:spPr>
          <a:xfrm>
            <a:off x="2615044" y="3370101"/>
            <a:ext cx="40944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dirty="0">
                <a:solidFill>
                  <a:srgbClr val="FFFFFF"/>
                </a:solidFill>
              </a:rPr>
              <a:t>Breakout to release the final slides and finish the Keynote!</a:t>
            </a:r>
            <a:endParaRPr dirty="0">
              <a:solidFill>
                <a:srgbClr val="FFFFFF"/>
              </a:solidFill>
            </a:endParaRPr>
          </a:p>
        </p:txBody>
      </p:sp>
      <p:sp>
        <p:nvSpPr>
          <p:cNvPr id="103" name="Shape 103"/>
          <p:cNvSpPr/>
          <p:nvPr/>
        </p:nvSpPr>
        <p:spPr>
          <a:xfrm>
            <a:off x="5149531" y="379105"/>
            <a:ext cx="1343513" cy="1361401"/>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4" name="Shape 104"/>
          <p:cNvSpPr/>
          <p:nvPr/>
        </p:nvSpPr>
        <p:spPr>
          <a:xfrm rot="1472949">
            <a:off x="3019693" y="866037"/>
            <a:ext cx="785493" cy="765157"/>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5" name="Shape 105"/>
          <p:cNvSpPr/>
          <p:nvPr/>
        </p:nvSpPr>
        <p:spPr>
          <a:xfrm>
            <a:off x="4662246" y="212018"/>
            <a:ext cx="343890" cy="334173"/>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6" name="Shape 106"/>
          <p:cNvSpPr/>
          <p:nvPr/>
        </p:nvSpPr>
        <p:spPr>
          <a:xfrm rot="2487341">
            <a:off x="4384443" y="1199552"/>
            <a:ext cx="244676" cy="237762"/>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83314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434575"/>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Let’s Breakout</a:t>
            </a:r>
            <a:endParaRPr dirty="0"/>
          </a:p>
        </p:txBody>
      </p:sp>
      <p:sp>
        <p:nvSpPr>
          <p:cNvPr id="67" name="Shape 67"/>
          <p:cNvSpPr txBox="1">
            <a:spLocks noGrp="1"/>
          </p:cNvSpPr>
          <p:nvPr>
            <p:ph type="body" idx="1"/>
          </p:nvPr>
        </p:nvSpPr>
        <p:spPr>
          <a:xfrm>
            <a:off x="457200" y="1055378"/>
            <a:ext cx="5943600" cy="3411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US" b="1" dirty="0"/>
              <a:t>You have already been randomly divided into groups:</a:t>
            </a:r>
          </a:p>
          <a:p>
            <a:pPr marL="342900" indent="-342900">
              <a:buClr>
                <a:schemeClr val="dk1"/>
              </a:buClr>
              <a:buSzPts val="1100"/>
            </a:pPr>
            <a:r>
              <a:rPr lang="en-US" sz="2000" dirty="0"/>
              <a:t>Look at the bracelet you made – the color of the pipe cleaner is your group.</a:t>
            </a:r>
          </a:p>
          <a:p>
            <a:pPr marL="342900" indent="-342900">
              <a:buClr>
                <a:schemeClr val="dk1"/>
              </a:buClr>
              <a:buSzPts val="1100"/>
            </a:pPr>
            <a:r>
              <a:rPr lang="en-US" sz="2000" dirty="0"/>
              <a:t>Listen for your color and group leader.</a:t>
            </a:r>
          </a:p>
          <a:p>
            <a:pPr marL="342900" indent="-342900">
              <a:buClr>
                <a:schemeClr val="dk1"/>
              </a:buClr>
              <a:buSzPts val="1100"/>
            </a:pPr>
            <a:r>
              <a:rPr lang="en-US" sz="2000" dirty="0"/>
              <a:t>When you get together, you will find a large locked box, a small locked box, and a few documents in a file folder.</a:t>
            </a:r>
          </a:p>
          <a:p>
            <a:pPr marL="342900" indent="-342900">
              <a:buClr>
                <a:schemeClr val="dk1"/>
              </a:buClr>
              <a:buSzPts val="1100"/>
            </a:pPr>
            <a:r>
              <a:rPr lang="en-US" sz="2000" dirty="0"/>
              <a:t>Examine everything!</a:t>
            </a:r>
          </a:p>
          <a:p>
            <a:pPr marL="342900" indent="-342900">
              <a:buClr>
                <a:schemeClr val="dk1"/>
              </a:buClr>
              <a:buSzPts val="1100"/>
            </a:pPr>
            <a:r>
              <a:rPr lang="en-US" sz="2000" dirty="0"/>
              <a:t>You are allowed to use technology if needed.</a:t>
            </a:r>
          </a:p>
          <a:p>
            <a:pPr marL="342900" indent="-342900">
              <a:buClr>
                <a:schemeClr val="dk1"/>
              </a:buClr>
              <a:buSzPts val="1100"/>
            </a:pPr>
            <a:r>
              <a:rPr lang="en-US" sz="2000" dirty="0"/>
              <a:t>You get two hint cards. You have 25 minutes.</a:t>
            </a:r>
          </a:p>
        </p:txBody>
      </p:sp>
    </p:spTree>
    <p:extLst>
      <p:ext uri="{BB962C8B-B14F-4D97-AF65-F5344CB8AC3E}">
        <p14:creationId xmlns:p14="http://schemas.microsoft.com/office/powerpoint/2010/main" val="262102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Effect transition="in" filter="fade">
                                      <p:cBhvr>
                                        <p:cTn id="7" dur="500"/>
                                        <p:tgtEl>
                                          <p:spTgt spid="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
                                            <p:txEl>
                                              <p:pRg st="1" end="1"/>
                                            </p:txEl>
                                          </p:spTgt>
                                        </p:tgtEl>
                                        <p:attrNameLst>
                                          <p:attrName>style.visibility</p:attrName>
                                        </p:attrNameLst>
                                      </p:cBhvr>
                                      <p:to>
                                        <p:strVal val="visible"/>
                                      </p:to>
                                    </p:set>
                                    <p:animEffect transition="in" filter="fade">
                                      <p:cBhvr>
                                        <p:cTn id="12" dur="500"/>
                                        <p:tgtEl>
                                          <p:spTgt spid="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
                                            <p:txEl>
                                              <p:pRg st="2" end="2"/>
                                            </p:txEl>
                                          </p:spTgt>
                                        </p:tgtEl>
                                        <p:attrNameLst>
                                          <p:attrName>style.visibility</p:attrName>
                                        </p:attrNameLst>
                                      </p:cBhvr>
                                      <p:to>
                                        <p:strVal val="visible"/>
                                      </p:to>
                                    </p:set>
                                    <p:animEffect transition="in" filter="fade">
                                      <p:cBhvr>
                                        <p:cTn id="17" dur="500"/>
                                        <p:tgtEl>
                                          <p:spTgt spid="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7">
                                            <p:txEl>
                                              <p:pRg st="3" end="3"/>
                                            </p:txEl>
                                          </p:spTgt>
                                        </p:tgtEl>
                                        <p:attrNameLst>
                                          <p:attrName>style.visibility</p:attrName>
                                        </p:attrNameLst>
                                      </p:cBhvr>
                                      <p:to>
                                        <p:strVal val="visible"/>
                                      </p:to>
                                    </p:set>
                                    <p:animEffect transition="in" filter="fade">
                                      <p:cBhvr>
                                        <p:cTn id="22" dur="500"/>
                                        <p:tgtEl>
                                          <p:spTgt spid="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7">
                                            <p:txEl>
                                              <p:pRg st="4" end="4"/>
                                            </p:txEl>
                                          </p:spTgt>
                                        </p:tgtEl>
                                        <p:attrNameLst>
                                          <p:attrName>style.visibility</p:attrName>
                                        </p:attrNameLst>
                                      </p:cBhvr>
                                      <p:to>
                                        <p:strVal val="visible"/>
                                      </p:to>
                                    </p:set>
                                    <p:animEffect transition="in" filter="fade">
                                      <p:cBhvr>
                                        <p:cTn id="27" dur="500"/>
                                        <p:tgtEl>
                                          <p:spTgt spid="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7">
                                            <p:txEl>
                                              <p:pRg st="5" end="5"/>
                                            </p:txEl>
                                          </p:spTgt>
                                        </p:tgtEl>
                                        <p:attrNameLst>
                                          <p:attrName>style.visibility</p:attrName>
                                        </p:attrNameLst>
                                      </p:cBhvr>
                                      <p:to>
                                        <p:strVal val="visible"/>
                                      </p:to>
                                    </p:set>
                                    <p:animEffect transition="in" filter="fade">
                                      <p:cBhvr>
                                        <p:cTn id="32" dur="500"/>
                                        <p:tgtEl>
                                          <p:spTgt spid="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7">
                                            <p:txEl>
                                              <p:pRg st="6" end="6"/>
                                            </p:txEl>
                                          </p:spTgt>
                                        </p:tgtEl>
                                        <p:attrNameLst>
                                          <p:attrName>style.visibility</p:attrName>
                                        </p:attrNameLst>
                                      </p:cBhvr>
                                      <p:to>
                                        <p:strVal val="visible"/>
                                      </p:to>
                                    </p:set>
                                    <p:animEffect transition="in" filter="fade">
                                      <p:cBhvr>
                                        <p:cTn id="37" dur="500"/>
                                        <p:tgtEl>
                                          <p:spTgt spid="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434575"/>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Did you Breakout?</a:t>
            </a:r>
            <a:endParaRPr dirty="0"/>
          </a:p>
        </p:txBody>
      </p:sp>
      <p:sp>
        <p:nvSpPr>
          <p:cNvPr id="67" name="Shape 67"/>
          <p:cNvSpPr txBox="1">
            <a:spLocks noGrp="1"/>
          </p:cNvSpPr>
          <p:nvPr>
            <p:ph type="body" idx="1"/>
          </p:nvPr>
        </p:nvSpPr>
        <p:spPr>
          <a:xfrm>
            <a:off x="457199" y="1297425"/>
            <a:ext cx="5352473" cy="3411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US" b="1" dirty="0"/>
              <a:t>In your groups, reflect on the following:</a:t>
            </a:r>
          </a:p>
          <a:p>
            <a:pPr marL="342900" indent="-342900">
              <a:buClr>
                <a:schemeClr val="dk1"/>
              </a:buClr>
              <a:buSzPts val="1100"/>
            </a:pPr>
            <a:r>
              <a:rPr lang="en-US" sz="2000" dirty="0"/>
              <a:t>What were you able to contribute to your group in solving this puzzle?</a:t>
            </a:r>
          </a:p>
          <a:p>
            <a:pPr marL="342900" indent="-342900">
              <a:buClr>
                <a:schemeClr val="dk1"/>
              </a:buClr>
              <a:buSzPts val="1100"/>
            </a:pPr>
            <a:r>
              <a:rPr lang="en-US" sz="2000" dirty="0"/>
              <a:t>What puzzles did you find the most difficult?</a:t>
            </a:r>
          </a:p>
          <a:p>
            <a:pPr marL="342900" indent="-342900">
              <a:buClr>
                <a:schemeClr val="dk1"/>
              </a:buClr>
              <a:buSzPts val="1100"/>
            </a:pPr>
            <a:r>
              <a:rPr lang="en-US" sz="2000" dirty="0"/>
              <a:t>How did your group work well  together?</a:t>
            </a:r>
          </a:p>
          <a:p>
            <a:pPr marL="342900" indent="-342900">
              <a:buClr>
                <a:schemeClr val="dk1"/>
              </a:buClr>
              <a:buSzPts val="1100"/>
            </a:pPr>
            <a:r>
              <a:rPr lang="en-US" sz="2000" dirty="0"/>
              <a:t>What did playing this game tell you about yourself and your teammates?</a:t>
            </a:r>
          </a:p>
          <a:p>
            <a:pPr marL="342900" indent="-342900">
              <a:buClr>
                <a:schemeClr val="dk1"/>
              </a:buClr>
              <a:buSzPts val="1100"/>
            </a:pPr>
            <a:r>
              <a:rPr lang="en-US" sz="2000" dirty="0"/>
              <a:t>How might you use this in your classroom?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92487D-E5F0-4FE1-B53F-B5ED0C72F316}"/>
              </a:ext>
            </a:extLst>
          </p:cNvPr>
          <p:cNvSpPr>
            <a:spLocks noGrp="1"/>
          </p:cNvSpPr>
          <p:nvPr>
            <p:ph type="body" idx="1"/>
          </p:nvPr>
        </p:nvSpPr>
        <p:spPr>
          <a:xfrm>
            <a:off x="2381749" y="725291"/>
            <a:ext cx="4563996" cy="3471300"/>
          </a:xfrm>
        </p:spPr>
        <p:txBody>
          <a:bodyPr/>
          <a:lstStyle/>
          <a:p>
            <a:pPr marL="76200" indent="0">
              <a:buNone/>
            </a:pPr>
            <a:r>
              <a:rPr lang="en-US" b="1" dirty="0"/>
              <a:t>“Although it may appear paradoxical, celebrating what’s right also allows us to harness the energy we need to fix what’s wrong with the world—or at least our corners of it. Celebrating what’s right with the world does not mean pretending there aren’t things that are wrong. Without a doubt, many situations desperately need improvement… </a:t>
            </a:r>
          </a:p>
        </p:txBody>
      </p:sp>
    </p:spTree>
    <p:extLst>
      <p:ext uri="{BB962C8B-B14F-4D97-AF65-F5344CB8AC3E}">
        <p14:creationId xmlns:p14="http://schemas.microsoft.com/office/powerpoint/2010/main" val="1059611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6F79AF-A864-46F7-A938-ED8944390492}"/>
              </a:ext>
            </a:extLst>
          </p:cNvPr>
          <p:cNvSpPr>
            <a:spLocks noGrp="1"/>
          </p:cNvSpPr>
          <p:nvPr>
            <p:ph type="body" idx="1"/>
          </p:nvPr>
        </p:nvSpPr>
        <p:spPr>
          <a:xfrm>
            <a:off x="2483400" y="836100"/>
            <a:ext cx="4177200" cy="3471300"/>
          </a:xfrm>
        </p:spPr>
        <p:txBody>
          <a:bodyPr/>
          <a:lstStyle/>
          <a:p>
            <a:pPr marL="76200" indent="0">
              <a:buNone/>
            </a:pPr>
            <a:r>
              <a:rPr lang="en-US" b="1" dirty="0"/>
              <a:t>However, we are more prepared to tackle these tasks when we can also keep in mind the many things that are right with the world. When we recognize the good, we’re implicitly acknowledging that solutions exist for many of the challenges before us.”</a:t>
            </a:r>
          </a:p>
          <a:p>
            <a:pPr marL="76200" indent="0">
              <a:buNone/>
            </a:pPr>
            <a:endParaRPr lang="en-US" b="1" dirty="0"/>
          </a:p>
          <a:p>
            <a:pPr marL="76200" indent="0">
              <a:buNone/>
            </a:pPr>
            <a:r>
              <a:rPr lang="en-US" b="1" dirty="0"/>
              <a:t>-Dewitt Jones</a:t>
            </a:r>
          </a:p>
        </p:txBody>
      </p:sp>
    </p:spTree>
    <p:extLst>
      <p:ext uri="{BB962C8B-B14F-4D97-AF65-F5344CB8AC3E}">
        <p14:creationId xmlns:p14="http://schemas.microsoft.com/office/powerpoint/2010/main" val="2390782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235526" y="758954"/>
            <a:ext cx="6627091"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As we go through today, take time to celebrate.</a:t>
            </a:r>
            <a:endParaRPr dirty="0"/>
          </a:p>
        </p:txBody>
      </p:sp>
      <p:sp>
        <p:nvSpPr>
          <p:cNvPr id="7" name="Shape 259">
            <a:extLst>
              <a:ext uri="{FF2B5EF4-FFF2-40B4-BE49-F238E27FC236}">
                <a16:creationId xmlns:a16="http://schemas.microsoft.com/office/drawing/2014/main" id="{CDE08B91-458F-4D62-84B2-30302A624C54}"/>
              </a:ext>
            </a:extLst>
          </p:cNvPr>
          <p:cNvSpPr txBox="1">
            <a:spLocks/>
          </p:cNvSpPr>
          <p:nvPr/>
        </p:nvSpPr>
        <p:spPr>
          <a:xfrm>
            <a:off x="401781" y="1616354"/>
            <a:ext cx="5511300" cy="260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42900">
              <a:lnSpc>
                <a:spcPct val="115000"/>
              </a:lnSpc>
              <a:spcBef>
                <a:spcPts val="600"/>
              </a:spcBef>
              <a:buSzPts val="1800"/>
              <a:buFont typeface="Arial"/>
              <a:buChar char="×"/>
            </a:pPr>
            <a:r>
              <a:rPr lang="en-US" sz="1800" dirty="0"/>
              <a:t>Celebrate learning new ways to use books with Lynn.</a:t>
            </a:r>
            <a:endParaRPr lang="en-US" sz="1800" dirty="0">
              <a:solidFill>
                <a:srgbClr val="3D85C6"/>
              </a:solidFill>
            </a:endParaRPr>
          </a:p>
          <a:p>
            <a:pPr marL="457200" indent="-342900">
              <a:lnSpc>
                <a:spcPct val="115000"/>
              </a:lnSpc>
              <a:buSzPts val="1800"/>
              <a:buFont typeface="Arial"/>
              <a:buChar char="×"/>
            </a:pPr>
            <a:r>
              <a:rPr lang="en-US" sz="1800" dirty="0"/>
              <a:t>Celebrate as you map out interpersonal novice speaking tasks with Jeanne and Carol.</a:t>
            </a:r>
            <a:endParaRPr lang="en-US" sz="1800" dirty="0">
              <a:solidFill>
                <a:srgbClr val="3D85C6"/>
              </a:solidFill>
            </a:endParaRPr>
          </a:p>
          <a:p>
            <a:pPr marL="457200" indent="-342900">
              <a:lnSpc>
                <a:spcPct val="115000"/>
              </a:lnSpc>
              <a:buSzPts val="1800"/>
              <a:buFont typeface="Arial"/>
              <a:buChar char="×"/>
            </a:pPr>
            <a:r>
              <a:rPr lang="en-US" sz="1800" dirty="0">
                <a:solidFill>
                  <a:schemeClr val="tx1"/>
                </a:solidFill>
              </a:rPr>
              <a:t>Celebrate rediscovering how it feels to work at the novice level with Anita.</a:t>
            </a:r>
          </a:p>
          <a:p>
            <a:pPr marL="457200" indent="-342900">
              <a:lnSpc>
                <a:spcPct val="115000"/>
              </a:lnSpc>
              <a:buSzPts val="1800"/>
              <a:buFont typeface="Arial"/>
              <a:buChar char="×"/>
            </a:pPr>
            <a:r>
              <a:rPr lang="en-US" sz="1800" dirty="0">
                <a:solidFill>
                  <a:schemeClr val="tx1"/>
                </a:solidFill>
              </a:rPr>
              <a:t>Celebrate wherever you are on the thematic unit journey with Lisa and Karen.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subTitle" idx="4294967295"/>
          </p:nvPr>
        </p:nvSpPr>
        <p:spPr>
          <a:xfrm>
            <a:off x="1285868" y="1543205"/>
            <a:ext cx="6593700" cy="1519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800" b="1" dirty="0">
                <a:solidFill>
                  <a:srgbClr val="FFFFFF"/>
                </a:solidFill>
              </a:rPr>
              <a:t>FLESFEST is 30</a:t>
            </a:r>
          </a:p>
          <a:p>
            <a:pPr marL="0" lvl="0" indent="0" algn="ctr" rtl="0">
              <a:spcBef>
                <a:spcPts val="600"/>
              </a:spcBef>
              <a:spcAft>
                <a:spcPts val="0"/>
              </a:spcAft>
              <a:buNone/>
            </a:pPr>
            <a:r>
              <a:rPr lang="en-US" sz="2800" b="1" dirty="0">
                <a:solidFill>
                  <a:srgbClr val="FFFFFF"/>
                </a:solidFill>
              </a:rPr>
              <a:t>years strong thanks to</a:t>
            </a:r>
          </a:p>
          <a:p>
            <a:pPr marL="0" lvl="0" indent="0" algn="ctr" rtl="0">
              <a:spcBef>
                <a:spcPts val="600"/>
              </a:spcBef>
              <a:spcAft>
                <a:spcPts val="0"/>
              </a:spcAft>
              <a:buNone/>
            </a:pPr>
            <a:r>
              <a:rPr lang="en-US" sz="2800" b="1" dirty="0">
                <a:solidFill>
                  <a:srgbClr val="FFFFFF"/>
                </a:solidFill>
              </a:rPr>
              <a:t>dedicated teachers like</a:t>
            </a:r>
          </a:p>
          <a:p>
            <a:pPr marL="0" lvl="0" indent="0" algn="ctr" rtl="0">
              <a:spcBef>
                <a:spcPts val="600"/>
              </a:spcBef>
              <a:spcAft>
                <a:spcPts val="0"/>
              </a:spcAft>
              <a:buNone/>
            </a:pPr>
            <a:r>
              <a:rPr lang="en-US" sz="2800" b="1" dirty="0">
                <a:solidFill>
                  <a:srgbClr val="FFFFFF"/>
                </a:solidFill>
              </a:rPr>
              <a:t>you! Celebrate </a:t>
            </a:r>
          </a:p>
          <a:p>
            <a:pPr marL="0" lvl="0" indent="0" algn="ctr" rtl="0">
              <a:spcBef>
                <a:spcPts val="600"/>
              </a:spcBef>
              <a:spcAft>
                <a:spcPts val="0"/>
              </a:spcAft>
              <a:buNone/>
            </a:pPr>
            <a:r>
              <a:rPr lang="en-US" sz="2800" b="1" dirty="0">
                <a:solidFill>
                  <a:srgbClr val="FFFFFF"/>
                </a:solidFill>
              </a:rPr>
              <a:t>yourself!</a:t>
            </a:r>
          </a:p>
          <a:p>
            <a:pPr marL="0" lvl="0" indent="0" algn="ctr" rtl="0">
              <a:spcBef>
                <a:spcPts val="600"/>
              </a:spcBef>
              <a:spcAft>
                <a:spcPts val="0"/>
              </a:spcAft>
              <a:buNone/>
            </a:pPr>
            <a:endParaRPr sz="2800" b="1" dirty="0">
              <a:solidFill>
                <a:srgbClr val="FFFFFF"/>
              </a:solidFill>
            </a:endParaRPr>
          </a:p>
        </p:txBody>
      </p:sp>
      <p:grpSp>
        <p:nvGrpSpPr>
          <p:cNvPr id="6" name="Group 5">
            <a:extLst>
              <a:ext uri="{FF2B5EF4-FFF2-40B4-BE49-F238E27FC236}">
                <a16:creationId xmlns:a16="http://schemas.microsoft.com/office/drawing/2014/main" id="{32FC358A-81D8-4A09-A584-7EE748BABF67}"/>
              </a:ext>
            </a:extLst>
          </p:cNvPr>
          <p:cNvGrpSpPr/>
          <p:nvPr/>
        </p:nvGrpSpPr>
        <p:grpSpPr>
          <a:xfrm>
            <a:off x="6084871" y="3110905"/>
            <a:ext cx="2899194" cy="1654186"/>
            <a:chOff x="180716" y="577974"/>
            <a:chExt cx="2899194" cy="1654186"/>
          </a:xfrm>
        </p:grpSpPr>
        <p:pic>
          <p:nvPicPr>
            <p:cNvPr id="8" name="Picture 7">
              <a:extLst>
                <a:ext uri="{FF2B5EF4-FFF2-40B4-BE49-F238E27FC236}">
                  <a16:creationId xmlns:a16="http://schemas.microsoft.com/office/drawing/2014/main" id="{973A5A26-1F24-413D-AAF6-5A8A74F721B6}"/>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rot="20135661">
              <a:off x="180716" y="577974"/>
              <a:ext cx="2771353" cy="1474054"/>
            </a:xfrm>
            <a:prstGeom prst="rect">
              <a:avLst/>
            </a:prstGeom>
          </p:spPr>
        </p:pic>
        <p:sp>
          <p:nvSpPr>
            <p:cNvPr id="5" name="TextBox 4">
              <a:extLst>
                <a:ext uri="{FF2B5EF4-FFF2-40B4-BE49-F238E27FC236}">
                  <a16:creationId xmlns:a16="http://schemas.microsoft.com/office/drawing/2014/main" id="{7E3B18B5-99DA-4315-BDB9-DF588A4851C6}"/>
                </a:ext>
              </a:extLst>
            </p:cNvPr>
            <p:cNvSpPr txBox="1"/>
            <p:nvPr/>
          </p:nvSpPr>
          <p:spPr>
            <a:xfrm rot="20101122">
              <a:off x="210214" y="600944"/>
              <a:ext cx="2869696" cy="1631216"/>
            </a:xfrm>
            <a:prstGeom prst="rect">
              <a:avLst/>
            </a:prstGeom>
            <a:noFill/>
          </p:spPr>
          <p:txBody>
            <a:bodyPr wrap="none" rtlCol="0">
              <a:spAutoFit/>
            </a:bodyPr>
            <a:lstStyle/>
            <a:p>
              <a:r>
                <a:rPr lang="en-US" sz="2000" b="1" dirty="0">
                  <a:latin typeface="Lato Light" panose="020F0302020204030203" charset="0"/>
                </a:rPr>
                <a:t>“Singing is like a </a:t>
              </a:r>
            </a:p>
            <a:p>
              <a:r>
                <a:rPr lang="en-US" sz="2000" b="1" dirty="0">
                  <a:latin typeface="Lato Light" panose="020F0302020204030203" charset="0"/>
                </a:rPr>
                <a:t>            celebration of </a:t>
              </a:r>
            </a:p>
            <a:p>
              <a:r>
                <a:rPr lang="en-US" sz="2000" b="1" dirty="0">
                  <a:latin typeface="Lato Light" panose="020F0302020204030203" charset="0"/>
                </a:rPr>
                <a:t>                                  oxygen.”</a:t>
              </a:r>
            </a:p>
            <a:p>
              <a:r>
                <a:rPr lang="en-US" sz="2000" b="1" dirty="0">
                  <a:latin typeface="Lato Light" panose="020F0302020204030203" charset="0"/>
                </a:rPr>
                <a:t>                         -Bjork</a:t>
              </a:r>
            </a:p>
            <a:p>
              <a:endParaRPr lang="en-US" sz="2000" b="1" dirty="0">
                <a:latin typeface="Lato Light" panose="020F0302020204030203" charset="0"/>
              </a:endParaRPr>
            </a:p>
          </p:txBody>
        </p:sp>
      </p:grpSp>
      <p:grpSp>
        <p:nvGrpSpPr>
          <p:cNvPr id="7" name="Group 6">
            <a:extLst>
              <a:ext uri="{FF2B5EF4-FFF2-40B4-BE49-F238E27FC236}">
                <a16:creationId xmlns:a16="http://schemas.microsoft.com/office/drawing/2014/main" id="{5D2E5606-B61C-446B-8FA5-D969ACBC608F}"/>
              </a:ext>
            </a:extLst>
          </p:cNvPr>
          <p:cNvGrpSpPr/>
          <p:nvPr/>
        </p:nvGrpSpPr>
        <p:grpSpPr>
          <a:xfrm>
            <a:off x="199691" y="361788"/>
            <a:ext cx="2790661" cy="1938992"/>
            <a:chOff x="199691" y="361788"/>
            <a:chExt cx="2790661" cy="1938992"/>
          </a:xfrm>
        </p:grpSpPr>
        <p:pic>
          <p:nvPicPr>
            <p:cNvPr id="12" name="Picture 11">
              <a:extLst>
                <a:ext uri="{FF2B5EF4-FFF2-40B4-BE49-F238E27FC236}">
                  <a16:creationId xmlns:a16="http://schemas.microsoft.com/office/drawing/2014/main" id="{52619935-DCE2-4CBB-B670-17AD2744ED50}"/>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rot="20548963">
              <a:off x="199691" y="385088"/>
              <a:ext cx="2771353" cy="1644146"/>
            </a:xfrm>
            <a:prstGeom prst="rect">
              <a:avLst/>
            </a:prstGeom>
          </p:spPr>
        </p:pic>
        <p:sp>
          <p:nvSpPr>
            <p:cNvPr id="16" name="TextBox 15">
              <a:extLst>
                <a:ext uri="{FF2B5EF4-FFF2-40B4-BE49-F238E27FC236}">
                  <a16:creationId xmlns:a16="http://schemas.microsoft.com/office/drawing/2014/main" id="{5B2A80F2-F398-4921-AE6D-4813DE6A1D8E}"/>
                </a:ext>
              </a:extLst>
            </p:cNvPr>
            <p:cNvSpPr txBox="1"/>
            <p:nvPr/>
          </p:nvSpPr>
          <p:spPr>
            <a:xfrm rot="20493284">
              <a:off x="228920" y="361788"/>
              <a:ext cx="2761432" cy="1938992"/>
            </a:xfrm>
            <a:prstGeom prst="rect">
              <a:avLst/>
            </a:prstGeom>
            <a:noFill/>
          </p:spPr>
          <p:txBody>
            <a:bodyPr wrap="square" rtlCol="0">
              <a:spAutoFit/>
            </a:bodyPr>
            <a:lstStyle/>
            <a:p>
              <a:r>
                <a:rPr lang="en-US" sz="2000" b="1" dirty="0">
                  <a:latin typeface="Lato Light" panose="020F0302020204030203" charset="0"/>
                </a:rPr>
                <a:t>“Every day is a good day. There is something to learn, care, and celebrate.”</a:t>
              </a:r>
            </a:p>
            <a:p>
              <a:r>
                <a:rPr lang="en-US" sz="2000" b="1" dirty="0">
                  <a:latin typeface="Lato Light" panose="020F0302020204030203" charset="0"/>
                </a:rPr>
                <a:t>                         -Amit Ray</a:t>
              </a:r>
            </a:p>
            <a:p>
              <a:endParaRPr lang="en-US" sz="2000" b="1" dirty="0">
                <a:latin typeface="Lato Light" panose="020F0302020204030203" charset="0"/>
              </a:endParaRPr>
            </a:p>
          </p:txBody>
        </p:sp>
      </p:grpSp>
      <p:grpSp>
        <p:nvGrpSpPr>
          <p:cNvPr id="9" name="Group 8">
            <a:extLst>
              <a:ext uri="{FF2B5EF4-FFF2-40B4-BE49-F238E27FC236}">
                <a16:creationId xmlns:a16="http://schemas.microsoft.com/office/drawing/2014/main" id="{3A94C389-E23E-4ED0-90AA-0778F20204B4}"/>
              </a:ext>
            </a:extLst>
          </p:cNvPr>
          <p:cNvGrpSpPr/>
          <p:nvPr/>
        </p:nvGrpSpPr>
        <p:grpSpPr>
          <a:xfrm>
            <a:off x="298494" y="3025859"/>
            <a:ext cx="2773490" cy="1983932"/>
            <a:chOff x="298494" y="3025859"/>
            <a:chExt cx="2773490" cy="1983932"/>
          </a:xfrm>
        </p:grpSpPr>
        <p:pic>
          <p:nvPicPr>
            <p:cNvPr id="11" name="Picture 10">
              <a:extLst>
                <a:ext uri="{FF2B5EF4-FFF2-40B4-BE49-F238E27FC236}">
                  <a16:creationId xmlns:a16="http://schemas.microsoft.com/office/drawing/2014/main" id="{CFAA370A-94C3-40CA-A799-F6306591266B}"/>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rot="1132520">
              <a:off x="298494" y="3025859"/>
              <a:ext cx="2771353" cy="1644146"/>
            </a:xfrm>
            <a:prstGeom prst="rect">
              <a:avLst/>
            </a:prstGeom>
          </p:spPr>
        </p:pic>
        <p:sp>
          <p:nvSpPr>
            <p:cNvPr id="18" name="TextBox 17">
              <a:extLst>
                <a:ext uri="{FF2B5EF4-FFF2-40B4-BE49-F238E27FC236}">
                  <a16:creationId xmlns:a16="http://schemas.microsoft.com/office/drawing/2014/main" id="{6814CA40-6990-4BF0-B196-CD7F90F53460}"/>
                </a:ext>
              </a:extLst>
            </p:cNvPr>
            <p:cNvSpPr txBox="1"/>
            <p:nvPr/>
          </p:nvSpPr>
          <p:spPr>
            <a:xfrm rot="1092763">
              <a:off x="310552" y="3070799"/>
              <a:ext cx="2761432" cy="1938992"/>
            </a:xfrm>
            <a:prstGeom prst="rect">
              <a:avLst/>
            </a:prstGeom>
            <a:noFill/>
          </p:spPr>
          <p:txBody>
            <a:bodyPr wrap="square" rtlCol="0">
              <a:spAutoFit/>
            </a:bodyPr>
            <a:lstStyle/>
            <a:p>
              <a:r>
                <a:rPr lang="en-US" sz="2000" b="1" dirty="0">
                  <a:latin typeface="Lato Light" panose="020F0302020204030203" charset="0"/>
                </a:rPr>
                <a:t>“The more you praise and celebrate your life, the more there is in life to celebrate.”</a:t>
              </a:r>
            </a:p>
            <a:p>
              <a:r>
                <a:rPr lang="en-US" sz="2000" b="1" dirty="0">
                  <a:latin typeface="Lato Light" panose="020F0302020204030203" charset="0"/>
                </a:rPr>
                <a:t>                         -Oprah</a:t>
              </a:r>
            </a:p>
            <a:p>
              <a:endParaRPr lang="en-US" sz="2000" b="1" dirty="0">
                <a:latin typeface="Lato Light" panose="020F0302020204030203" charset="0"/>
              </a:endParaRPr>
            </a:p>
          </p:txBody>
        </p:sp>
      </p:grpSp>
      <p:grpSp>
        <p:nvGrpSpPr>
          <p:cNvPr id="10" name="Group 9">
            <a:extLst>
              <a:ext uri="{FF2B5EF4-FFF2-40B4-BE49-F238E27FC236}">
                <a16:creationId xmlns:a16="http://schemas.microsoft.com/office/drawing/2014/main" id="{5FDB6AEF-C63E-4E19-8864-4043BB4BA095}"/>
              </a:ext>
            </a:extLst>
          </p:cNvPr>
          <p:cNvGrpSpPr/>
          <p:nvPr/>
        </p:nvGrpSpPr>
        <p:grpSpPr>
          <a:xfrm rot="21344869">
            <a:off x="6156462" y="404074"/>
            <a:ext cx="2957087" cy="1644146"/>
            <a:chOff x="6156462" y="404074"/>
            <a:chExt cx="2957087" cy="1644146"/>
          </a:xfrm>
        </p:grpSpPr>
        <p:pic>
          <p:nvPicPr>
            <p:cNvPr id="3" name="Picture 2">
              <a:extLst>
                <a:ext uri="{FF2B5EF4-FFF2-40B4-BE49-F238E27FC236}">
                  <a16:creationId xmlns:a16="http://schemas.microsoft.com/office/drawing/2014/main" id="{25525E21-326B-4AA5-A964-65ED2F66CD4C}"/>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rot="1132520">
              <a:off x="6181213" y="404074"/>
              <a:ext cx="2771353" cy="1644146"/>
            </a:xfrm>
            <a:prstGeom prst="rect">
              <a:avLst/>
            </a:prstGeom>
          </p:spPr>
        </p:pic>
        <p:sp>
          <p:nvSpPr>
            <p:cNvPr id="20" name="TextBox 19">
              <a:extLst>
                <a:ext uri="{FF2B5EF4-FFF2-40B4-BE49-F238E27FC236}">
                  <a16:creationId xmlns:a16="http://schemas.microsoft.com/office/drawing/2014/main" id="{335ABD86-F7FE-488F-9975-1364D4C65C1B}"/>
                </a:ext>
              </a:extLst>
            </p:cNvPr>
            <p:cNvSpPr txBox="1"/>
            <p:nvPr/>
          </p:nvSpPr>
          <p:spPr>
            <a:xfrm rot="1126783">
              <a:off x="6156462" y="450007"/>
              <a:ext cx="2957087" cy="1569660"/>
            </a:xfrm>
            <a:prstGeom prst="rect">
              <a:avLst/>
            </a:prstGeom>
            <a:noFill/>
          </p:spPr>
          <p:txBody>
            <a:bodyPr wrap="square" rtlCol="0">
              <a:spAutoFit/>
            </a:bodyPr>
            <a:lstStyle/>
            <a:p>
              <a:r>
                <a:rPr lang="en-US" sz="1600" b="1" dirty="0">
                  <a:latin typeface="Lato Light" panose="020F0302020204030203" charset="0"/>
                </a:rPr>
                <a:t>“In our work and in our living, we must recognize that difference is a reason for celebration and growth, rather than a reason for destruction.” -Audre Lorde</a:t>
              </a:r>
            </a:p>
          </p:txBody>
        </p:sp>
      </p:grpSp>
    </p:spTree>
    <p:extLst>
      <p:ext uri="{BB962C8B-B14F-4D97-AF65-F5344CB8AC3E}">
        <p14:creationId xmlns:p14="http://schemas.microsoft.com/office/powerpoint/2010/main" val="847913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sp>
        <p:nvSpPr>
          <p:cNvPr id="250" name="Shape 250"/>
          <p:cNvSpPr txBox="1">
            <a:spLocks noGrp="1"/>
          </p:cNvSpPr>
          <p:nvPr>
            <p:ph type="ctrTitle" idx="4294967295"/>
          </p:nvPr>
        </p:nvSpPr>
        <p:spPr>
          <a:xfrm>
            <a:off x="2140050" y="872875"/>
            <a:ext cx="4863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solidFill>
                  <a:srgbClr val="FFFFFF"/>
                </a:solidFill>
              </a:rPr>
              <a:t>Thank </a:t>
            </a:r>
            <a:r>
              <a:rPr lang="en-US" sz="6000" dirty="0">
                <a:solidFill>
                  <a:srgbClr val="FFFFFF"/>
                </a:solidFill>
              </a:rPr>
              <a:t>You</a:t>
            </a:r>
            <a:r>
              <a:rPr lang="en" sz="6000" dirty="0">
                <a:solidFill>
                  <a:srgbClr val="FFFFFF"/>
                </a:solidFill>
              </a:rPr>
              <a:t>!</a:t>
            </a:r>
            <a:endParaRPr sz="6000" dirty="0">
              <a:solidFill>
                <a:srgbClr val="FFFFFF"/>
              </a:solidFill>
            </a:endParaRPr>
          </a:p>
        </p:txBody>
      </p:sp>
      <p:sp>
        <p:nvSpPr>
          <p:cNvPr id="251" name="Shape 251"/>
          <p:cNvSpPr txBox="1">
            <a:spLocks noGrp="1"/>
          </p:cNvSpPr>
          <p:nvPr>
            <p:ph type="subTitle" idx="4294967295"/>
          </p:nvPr>
        </p:nvSpPr>
        <p:spPr>
          <a:xfrm>
            <a:off x="2140050" y="2072430"/>
            <a:ext cx="48639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600" dirty="0">
                <a:solidFill>
                  <a:srgbClr val="FFFFFF"/>
                </a:solidFill>
              </a:rPr>
              <a:t>Let’s celebrate this day together!</a:t>
            </a:r>
            <a:endParaRPr sz="3600" dirty="0">
              <a:solidFill>
                <a:srgbClr val="FFFFFF"/>
              </a:solidFill>
            </a:endParaRPr>
          </a:p>
        </p:txBody>
      </p:sp>
      <p:sp>
        <p:nvSpPr>
          <p:cNvPr id="252" name="Shape 252"/>
          <p:cNvSpPr txBox="1">
            <a:spLocks noGrp="1"/>
          </p:cNvSpPr>
          <p:nvPr>
            <p:ph type="body" idx="4294967295"/>
          </p:nvPr>
        </p:nvSpPr>
        <p:spPr>
          <a:xfrm>
            <a:off x="2140050" y="3276482"/>
            <a:ext cx="4863900" cy="1373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400" dirty="0">
                <a:solidFill>
                  <a:srgbClr val="FFFFFF"/>
                </a:solidFill>
              </a:rPr>
              <a:t>You can find me at:</a:t>
            </a:r>
            <a:endParaRPr sz="1400" dirty="0">
              <a:solidFill>
                <a:srgbClr val="FFFFFF"/>
              </a:solidFill>
            </a:endParaRPr>
          </a:p>
          <a:p>
            <a:pPr marL="0" lvl="0" indent="0" algn="ctr" rtl="0">
              <a:spcBef>
                <a:spcPts val="600"/>
              </a:spcBef>
              <a:spcAft>
                <a:spcPts val="0"/>
              </a:spcAft>
              <a:buNone/>
            </a:pPr>
            <a:r>
              <a:rPr lang="en" sz="1400" dirty="0">
                <a:solidFill>
                  <a:srgbClr val="FFFFFF"/>
                </a:solidFill>
              </a:rPr>
              <a:t>@</a:t>
            </a:r>
            <a:r>
              <a:rPr lang="en-US" sz="1400" dirty="0" err="1">
                <a:solidFill>
                  <a:srgbClr val="FFFFFF"/>
                </a:solidFill>
              </a:rPr>
              <a:t>joshlegreve</a:t>
            </a:r>
            <a:endParaRPr sz="1400" dirty="0">
              <a:solidFill>
                <a:srgbClr val="FFFFFF"/>
              </a:solidFill>
            </a:endParaRPr>
          </a:p>
          <a:p>
            <a:pPr marL="0" lvl="0" indent="0" algn="ctr" rtl="0">
              <a:spcBef>
                <a:spcPts val="600"/>
              </a:spcBef>
              <a:spcAft>
                <a:spcPts val="0"/>
              </a:spcAft>
              <a:buNone/>
            </a:pPr>
            <a:r>
              <a:rPr lang="en-US" sz="1400" dirty="0" err="1">
                <a:solidFill>
                  <a:srgbClr val="FFFFFF"/>
                </a:solidFill>
              </a:rPr>
              <a:t>joshlegreve</a:t>
            </a:r>
            <a:r>
              <a:rPr lang="en" sz="1400" dirty="0">
                <a:solidFill>
                  <a:srgbClr val="FFFFFF"/>
                </a:solidFill>
              </a:rPr>
              <a:t>@</a:t>
            </a:r>
            <a:r>
              <a:rPr lang="en-US" sz="1400" dirty="0">
                <a:solidFill>
                  <a:srgbClr val="FFFFFF"/>
                </a:solidFill>
              </a:rPr>
              <a:t>g</a:t>
            </a:r>
            <a:r>
              <a:rPr lang="en" sz="1400" dirty="0">
                <a:solidFill>
                  <a:srgbClr val="FFFFFF"/>
                </a:solidFill>
              </a:rPr>
              <a:t>mail.</a:t>
            </a:r>
            <a:r>
              <a:rPr lang="en-US" sz="1400" dirty="0">
                <a:solidFill>
                  <a:srgbClr val="FFFFFF"/>
                </a:solidFill>
              </a:rPr>
              <a:t>com</a:t>
            </a:r>
            <a:endParaRPr sz="1400"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idx="4294967295"/>
          </p:nvPr>
        </p:nvSpPr>
        <p:spPr>
          <a:xfrm>
            <a:off x="495375" y="1099937"/>
            <a:ext cx="842772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500" dirty="0">
                <a:ln>
                  <a:solidFill>
                    <a:schemeClr val="tx1"/>
                  </a:solidFill>
                </a:ln>
                <a:solidFill>
                  <a:srgbClr val="FFFFFF"/>
                </a:solidFill>
              </a:rPr>
              <a:t>Celebration is universal.</a:t>
            </a:r>
            <a:endParaRPr sz="5500" dirty="0">
              <a:ln>
                <a:solidFill>
                  <a:schemeClr val="tx1"/>
                </a:solidFill>
              </a:ln>
              <a:solidFill>
                <a:srgbClr val="FFFFFF"/>
              </a:solidFill>
            </a:endParaRPr>
          </a:p>
        </p:txBody>
      </p:sp>
      <p:sp>
        <p:nvSpPr>
          <p:cNvPr id="5" name="Shape 172">
            <a:extLst>
              <a:ext uri="{FF2B5EF4-FFF2-40B4-BE49-F238E27FC236}">
                <a16:creationId xmlns:a16="http://schemas.microsoft.com/office/drawing/2014/main" id="{807A0E5E-4D93-4851-A191-4E2C54A0286B}"/>
              </a:ext>
            </a:extLst>
          </p:cNvPr>
          <p:cNvSpPr txBox="1">
            <a:spLocks/>
          </p:cNvSpPr>
          <p:nvPr/>
        </p:nvSpPr>
        <p:spPr>
          <a:xfrm>
            <a:off x="83790" y="2303864"/>
            <a:ext cx="842772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n-US" sz="5500" dirty="0">
                <a:ln>
                  <a:solidFill>
                    <a:schemeClr val="tx1"/>
                  </a:solidFill>
                </a:ln>
                <a:solidFill>
                  <a:srgbClr val="FFFFFF"/>
                </a:solidFill>
              </a:rPr>
              <a:t>Celebration is essential.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wipe(left)">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idx="4294967295"/>
          </p:nvPr>
        </p:nvSpPr>
        <p:spPr>
          <a:xfrm>
            <a:off x="224118" y="705200"/>
            <a:ext cx="842772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n>
                  <a:solidFill>
                    <a:schemeClr val="tx1"/>
                  </a:solidFill>
                </a:ln>
                <a:solidFill>
                  <a:srgbClr val="FFFFFF"/>
                </a:solidFill>
              </a:rPr>
              <a:t>Celebration is SURVIVAL.</a:t>
            </a:r>
            <a:endParaRPr dirty="0">
              <a:ln>
                <a:solidFill>
                  <a:schemeClr val="tx1"/>
                </a:solidFill>
              </a:ln>
              <a:solidFill>
                <a:srgbClr val="FFFFFF"/>
              </a:solidFill>
            </a:endParaRPr>
          </a:p>
        </p:txBody>
      </p:sp>
      <p:sp>
        <p:nvSpPr>
          <p:cNvPr id="6" name="Shape 172">
            <a:extLst>
              <a:ext uri="{FF2B5EF4-FFF2-40B4-BE49-F238E27FC236}">
                <a16:creationId xmlns:a16="http://schemas.microsoft.com/office/drawing/2014/main" id="{6A7DE5BA-24FF-427D-8746-435E39D1C3C1}"/>
              </a:ext>
            </a:extLst>
          </p:cNvPr>
          <p:cNvSpPr txBox="1">
            <a:spLocks/>
          </p:cNvSpPr>
          <p:nvPr/>
        </p:nvSpPr>
        <p:spPr>
          <a:xfrm>
            <a:off x="421342" y="1618832"/>
            <a:ext cx="842772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n-US" dirty="0">
                <a:ln>
                  <a:solidFill>
                    <a:schemeClr val="tx1"/>
                  </a:solidFill>
                </a:ln>
                <a:solidFill>
                  <a:srgbClr val="FFFFFF"/>
                </a:solidFill>
              </a:rPr>
              <a:t>Celebration is ADVOCACY.</a:t>
            </a:r>
          </a:p>
        </p:txBody>
      </p:sp>
      <p:sp>
        <p:nvSpPr>
          <p:cNvPr id="7" name="Shape 172">
            <a:extLst>
              <a:ext uri="{FF2B5EF4-FFF2-40B4-BE49-F238E27FC236}">
                <a16:creationId xmlns:a16="http://schemas.microsoft.com/office/drawing/2014/main" id="{0FD5C9FC-7070-462C-9DA3-06E3EE6288E8}"/>
              </a:ext>
            </a:extLst>
          </p:cNvPr>
          <p:cNvSpPr txBox="1">
            <a:spLocks/>
          </p:cNvSpPr>
          <p:nvPr/>
        </p:nvSpPr>
        <p:spPr>
          <a:xfrm>
            <a:off x="83790" y="2532464"/>
            <a:ext cx="842772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n-US" dirty="0">
                <a:ln>
                  <a:solidFill>
                    <a:schemeClr val="tx1"/>
                  </a:solidFill>
                </a:ln>
                <a:solidFill>
                  <a:srgbClr val="FFFFFF"/>
                </a:solidFill>
              </a:rPr>
              <a:t>Celebration is GROWTH.</a:t>
            </a:r>
          </a:p>
        </p:txBody>
      </p:sp>
    </p:spTree>
    <p:extLst>
      <p:ext uri="{BB962C8B-B14F-4D97-AF65-F5344CB8AC3E}">
        <p14:creationId xmlns:p14="http://schemas.microsoft.com/office/powerpoint/2010/main" val="125269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wipe(left)">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685800" y="2878750"/>
            <a:ext cx="463296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solidFill>
                  <a:srgbClr val="1155CC"/>
                </a:solidFill>
              </a:rPr>
              <a:t>Celebration is..</a:t>
            </a:r>
            <a:r>
              <a:rPr lang="en" dirty="0">
                <a:solidFill>
                  <a:srgbClr val="1155CC"/>
                </a:solidFill>
              </a:rPr>
              <a:t>.</a:t>
            </a:r>
            <a:endParaRPr dirty="0">
              <a:solidFill>
                <a:srgbClr val="1155CC"/>
              </a:solidFill>
            </a:endParaRPr>
          </a:p>
          <a:p>
            <a:pPr marL="0" lvl="0" indent="0" rtl="0">
              <a:spcBef>
                <a:spcPts val="0"/>
              </a:spcBef>
              <a:spcAft>
                <a:spcPts val="0"/>
              </a:spcAft>
              <a:buNone/>
            </a:pPr>
            <a:r>
              <a:rPr lang="en-US" dirty="0"/>
              <a:t>Survival.</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4000" r="3000" b="-33000"/>
          </a:stretch>
        </a:blip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idx="4294967295"/>
          </p:nvPr>
        </p:nvSpPr>
        <p:spPr>
          <a:xfrm rot="20805847">
            <a:off x="3200790" y="1370814"/>
            <a:ext cx="4754100" cy="6655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b="1" i="1" dirty="0">
                <a:solidFill>
                  <a:srgbClr val="FFFFFF"/>
                </a:solidFill>
                <a:latin typeface="Lato Light"/>
                <a:ea typeface="Lato Light"/>
                <a:cs typeface="Lato Light"/>
                <a:sym typeface="Lato Light"/>
              </a:rPr>
              <a:t>My</a:t>
            </a:r>
            <a:br>
              <a:rPr lang="en-US" sz="2400" b="1" i="1" dirty="0">
                <a:solidFill>
                  <a:srgbClr val="FFFFFF"/>
                </a:solidFill>
                <a:latin typeface="Lato Light"/>
                <a:ea typeface="Lato Light"/>
                <a:cs typeface="Lato Light"/>
                <a:sym typeface="Lato Light"/>
              </a:rPr>
            </a:br>
            <a:r>
              <a:rPr lang="en-US" sz="2400" b="1" i="1" dirty="0">
                <a:solidFill>
                  <a:srgbClr val="FFFFFF"/>
                </a:solidFill>
                <a:latin typeface="Lato Light"/>
                <a:ea typeface="Lato Light"/>
                <a:cs typeface="Lato Light"/>
                <a:sym typeface="Lato Light"/>
              </a:rPr>
              <a:t> Lunch </a:t>
            </a:r>
            <a:br>
              <a:rPr lang="en-US" sz="2400" b="1" i="1" dirty="0">
                <a:solidFill>
                  <a:srgbClr val="FFFFFF"/>
                </a:solidFill>
                <a:latin typeface="Lato Light"/>
                <a:ea typeface="Lato Light"/>
                <a:cs typeface="Lato Light"/>
                <a:sym typeface="Lato Light"/>
              </a:rPr>
            </a:br>
            <a:r>
              <a:rPr lang="en-US" sz="2400" b="1" i="1" dirty="0">
                <a:solidFill>
                  <a:srgbClr val="FFFFFF"/>
                </a:solidFill>
                <a:latin typeface="Lato Light"/>
                <a:ea typeface="Lato Light"/>
                <a:cs typeface="Lato Light"/>
                <a:sym typeface="Lato Light"/>
              </a:rPr>
              <a:t>Bunch</a:t>
            </a:r>
            <a:endParaRPr sz="2400" b="1" i="1" dirty="0">
              <a:solidFill>
                <a:srgbClr val="FFFFFF"/>
              </a:solidFill>
              <a:latin typeface="Lato Light"/>
              <a:ea typeface="Lato Light"/>
              <a:cs typeface="Lato Light"/>
              <a:sym typeface="La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“Social Lubrication”</a:t>
            </a:r>
            <a:endParaRPr dirty="0"/>
          </a:p>
        </p:txBody>
      </p:sp>
      <p:sp>
        <p:nvSpPr>
          <p:cNvPr id="95" name="Shape 9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US" dirty="0"/>
              <a:t>According to Stephanie Harvey &amp; Harvey Daniels, </a:t>
            </a:r>
            <a:r>
              <a:rPr lang="en-US" u="sng" dirty="0"/>
              <a:t>Comprehension and Collaboration</a:t>
            </a:r>
            <a:endParaRPr lang="en" dirty="0"/>
          </a:p>
          <a:p>
            <a:pPr lvl="0"/>
            <a:r>
              <a:rPr lang="en-US" dirty="0"/>
              <a:t>“Off task” social behavior is natural human routine</a:t>
            </a:r>
          </a:p>
          <a:p>
            <a:pPr lvl="0">
              <a:spcBef>
                <a:spcPts val="0"/>
              </a:spcBef>
            </a:pPr>
            <a:r>
              <a:rPr lang="en-US" dirty="0"/>
              <a:t>Task work vs. Maintenance</a:t>
            </a:r>
          </a:p>
          <a:p>
            <a:pPr lvl="0">
              <a:spcBef>
                <a:spcPts val="0"/>
              </a:spcBef>
            </a:pPr>
            <a:r>
              <a:rPr lang="en-US" dirty="0"/>
              <a:t>Needed for smooth working in small groups.</a:t>
            </a:r>
          </a:p>
          <a:p>
            <a:pPr marL="0" lvl="0" indent="0">
              <a:spcBef>
                <a:spcPts val="60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1578</Words>
  <Application>Microsoft Office PowerPoint</Application>
  <PresentationFormat>On-screen Show (16:9)</PresentationFormat>
  <Paragraphs>229</Paragraphs>
  <Slides>47</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Times New Roman</vt:lpstr>
      <vt:lpstr>Lato Hairline</vt:lpstr>
      <vt:lpstr>Lato Light</vt:lpstr>
      <vt:lpstr>Comic Sans MS</vt:lpstr>
      <vt:lpstr>Raleway</vt:lpstr>
      <vt:lpstr>Arial</vt:lpstr>
      <vt:lpstr>Brush Script MT</vt:lpstr>
      <vt:lpstr>Bookman Old Style</vt:lpstr>
      <vt:lpstr>Eglamour template</vt:lpstr>
      <vt:lpstr>PowerPoint Presentation</vt:lpstr>
      <vt:lpstr>Another Important C: Celebration!</vt:lpstr>
      <vt:lpstr>PowerPoint Presentation</vt:lpstr>
      <vt:lpstr>FLESFEST 30 Years!</vt:lpstr>
      <vt:lpstr>Celebration is universal.</vt:lpstr>
      <vt:lpstr>Celebration is SURVIVAL.</vt:lpstr>
      <vt:lpstr>Celebration is... Survival.</vt:lpstr>
      <vt:lpstr>My  Lunch  Bunch</vt:lpstr>
      <vt:lpstr>“Social Lubrication”</vt:lpstr>
      <vt:lpstr>Let’s Celebrate</vt:lpstr>
      <vt:lpstr>1-2-4 Group Strategy</vt:lpstr>
      <vt:lpstr>1-2-4 Group Strategy</vt:lpstr>
      <vt:lpstr>One day with my lunch  bunch…</vt:lpstr>
      <vt:lpstr>“Teaching is a profession where misery does more than just love company — it recruits, seduces, and romances it.”</vt:lpstr>
      <vt:lpstr>5 minutes</vt:lpstr>
      <vt:lpstr>October 12, 1996</vt:lpstr>
      <vt:lpstr>PowerPoint Presentation</vt:lpstr>
      <vt:lpstr>Reflect: When could you  journal each day?</vt:lpstr>
      <vt:lpstr>Celebration is... Survival.</vt:lpstr>
      <vt:lpstr>Celebration is... Survival. Strength.</vt:lpstr>
      <vt:lpstr>Celebration is... Advocacy.</vt:lpstr>
      <vt:lpstr>How do you advocate?</vt:lpstr>
      <vt:lpstr>What is one of our biggest advocacy resources?</vt:lpstr>
      <vt:lpstr>We need to open our doors! </vt:lpstr>
      <vt:lpstr>WAFLT Postcard Contest</vt:lpstr>
      <vt:lpstr>WAFLT Honors and Excellence in Language Study Award</vt:lpstr>
      <vt:lpstr>Focus on the “Can do’s”, not the “Can’t do’s”</vt:lpstr>
      <vt:lpstr>Reflect</vt:lpstr>
      <vt:lpstr>Celebration highlights... Growth.</vt:lpstr>
      <vt:lpstr>Celebrating Growth</vt:lpstr>
      <vt:lpstr>My journey…</vt:lpstr>
      <vt:lpstr>1 - Student  Friendly Rubrics</vt:lpstr>
      <vt:lpstr>2- Implementation of affirmations</vt:lpstr>
      <vt:lpstr>Step 3:Independent Data!</vt:lpstr>
      <vt:lpstr>Celebrating Growth</vt:lpstr>
      <vt:lpstr>Now’s the time for us to celebrate.</vt:lpstr>
      <vt:lpstr>BreakoutEDU</vt:lpstr>
      <vt:lpstr>What is a Breakout?</vt:lpstr>
      <vt:lpstr>Why I love Breakout Edu!</vt:lpstr>
      <vt:lpstr>The never- ending Keynote</vt:lpstr>
      <vt:lpstr>Let’s Breakout</vt:lpstr>
      <vt:lpstr>Did you Breakout?</vt:lpstr>
      <vt:lpstr>PowerPoint Presentation</vt:lpstr>
      <vt:lpstr>PowerPoint Presentation</vt:lpstr>
      <vt:lpstr>As we go through today, take time to celebrate.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Another Important C: Celebration!</dc:title>
  <dc:creator>Jessica Owens</dc:creator>
  <cp:lastModifiedBy>Jessica Owens</cp:lastModifiedBy>
  <cp:revision>44</cp:revision>
  <cp:lastPrinted>2018-02-24T00:20:35Z</cp:lastPrinted>
  <dcterms:modified xsi:type="dcterms:W3CDTF">2019-02-26T17:59:36Z</dcterms:modified>
</cp:coreProperties>
</file>